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3" r:id="rId7"/>
    <p:sldId id="2145706662" r:id="rId8"/>
    <p:sldId id="298" r:id="rId9"/>
    <p:sldId id="2145706663" r:id="rId10"/>
    <p:sldId id="2145706669" r:id="rId11"/>
    <p:sldId id="302" r:id="rId12"/>
    <p:sldId id="2145706671" r:id="rId13"/>
    <p:sldId id="2145706672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2145706673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6"/>
    <p:restoredTop sz="85198"/>
  </p:normalViewPr>
  <p:slideViewPr>
    <p:cSldViewPr snapToGrid="0" snapToObjects="1">
      <p:cViewPr>
        <p:scale>
          <a:sx n="85" d="100"/>
          <a:sy n="85" d="100"/>
        </p:scale>
        <p:origin x="1576" y="1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e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jpe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83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17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hyperlink" Target="https://github.com/Chitaha/Data-Science-IBM/blob/main/Capstone%20Project/Data%20Wrangling/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taha/Data-Science-IBM/blob/main/Capstone%20Project/Exploratory%20Data%20Analysis/Exploratory%20Data%20Analysis%20-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taha/Data-Science-IBM/blob/main/Capstone%20Project/Exploratory%20Data%20Analysis/Exploratory%20Data%20Analysis%20-%20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taha/Data-Science-IBM/blob/main/Capstone%20Project/Interactive%20Visual%20Analytics/Interactive%20Visual%20Analytics%20-%20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taha/Data-Science-IBM/blob/main/Capstone%20Project/Interactive%20Visual%20Analytics/Interactive%20Visual%20Analytics%20-%20Plotly%20Dash%20dashboard_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taha/Data-Science-IBM/blob/main/Capstone%20Project/Predictive%20Analysis%20(Classification)/Predictive%20Analysis%20(Classification)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41.png"/><Relationship Id="rId7" Type="http://schemas.openxmlformats.org/officeDocument/2006/relationships/image" Target="../media/image8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1.png"/><Relationship Id="rId5" Type="http://schemas.openxmlformats.org/officeDocument/2006/relationships/image" Target="../media/image77.png"/><Relationship Id="rId4" Type="http://schemas.openxmlformats.org/officeDocument/2006/relationships/image" Target="../media/image3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9.png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hyperlink" Target="https://github.com/Chitaha/Data-Science-IBM/blob/main/Capstone%20Project/Data%20Collection/01.%20Data%20Collection%20-%20API.ipynb" TargetMode="External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hyperlink" Target="https://github.com/Chitaha/Data-Science-IBM/blob/main/Capstone%20Project/Data%20Collection/Data%20Collection%20-%20API.ipynb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11" Type="http://schemas.openxmlformats.org/officeDocument/2006/relationships/hyperlink" Target="https://github.com/Chitaha/Data-Science-IBM/blob/main/Capstone%20Project/Data%20Collection/01.%20Data%20Collection%20-%20Web%20Scraping.ipynb" TargetMode="External"/><Relationship Id="rId5" Type="http://schemas.openxmlformats.org/officeDocument/2006/relationships/image" Target="../media/image22.png"/><Relationship Id="rId10" Type="http://schemas.openxmlformats.org/officeDocument/2006/relationships/hyperlink" Target="https://github.com/Chitaha/Data-Science-IBM/blob/main/Capstone%20Project/Data%20Collection/01.%20Data%20Collection%20-%20API.ipynb" TargetMode="External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hyperlink" Target="https://github.com/Chitaha/Data-Science-IBM/blob/main/Capstone%20Project/Data%20Wrangling/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Sarah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Chitaha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5 Jan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64D087-CF8E-3440-D9FE-E7AAB28DBE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DATA MANIPULATION/WRANGLING – </a:t>
            </a:r>
            <a:r>
              <a:rPr lang="en-US">
                <a:solidFill>
                  <a:schemeClr val="accent2"/>
                </a:solidFill>
              </a:rPr>
              <a:t>PANDAS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F6615-002A-B51C-32EC-AA2785B8872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7419379" cy="4951413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Font typeface="Arial" panose="020B0604020202020204" pitchFamily="34" charset="0"/>
              <a:buNone/>
            </a:pPr>
            <a:r>
              <a:rPr lang="en-GB" sz="1600" dirty="0">
                <a:solidFill>
                  <a:schemeClr val="bg1"/>
                </a:solidFill>
              </a:rPr>
              <a:t>Context:</a:t>
            </a:r>
          </a:p>
          <a:p>
            <a:pPr marL="342900" indent="-342900"/>
            <a:r>
              <a:rPr lang="en-GB" sz="1400" dirty="0"/>
              <a:t>The landing outcome is shown in the </a:t>
            </a:r>
            <a:r>
              <a:rPr lang="en-GB" sz="1400" dirty="0">
                <a:solidFill>
                  <a:srgbClr val="61AFEF"/>
                </a:solidFill>
                <a:latin typeface="Consolas" panose="020B0609020204030204" pitchFamily="49" charset="0"/>
              </a:rPr>
              <a:t>Outcome</a:t>
            </a:r>
            <a:r>
              <a:rPr lang="en-GB" sz="1400" dirty="0"/>
              <a:t> column: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True Ocean </a:t>
            </a:r>
            <a:r>
              <a:rPr lang="en-GB" sz="1200" dirty="0"/>
              <a:t>–  the mission outcome was successfully  landed to a specific region of the ocean 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False Ocean </a:t>
            </a:r>
            <a:r>
              <a:rPr lang="en-GB" sz="1200" dirty="0"/>
              <a:t>– the mission outcome was unsuccessfully landed to a specific region of the ocean. 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True RTLS </a:t>
            </a:r>
            <a:r>
              <a:rPr lang="en-GB" sz="1200" dirty="0"/>
              <a:t>–  the mission outcome was successfully  landed to a ground pad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False RTLS </a:t>
            </a:r>
            <a:r>
              <a:rPr lang="en-GB" sz="1200" dirty="0"/>
              <a:t>– the mission outcome was unsuccessfully landed to a ground pad.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True ASDS </a:t>
            </a:r>
            <a:r>
              <a:rPr lang="en-GB" sz="1200" dirty="0"/>
              <a:t>– the mission outcome was successfully  landed to a drone ship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False ASDS</a:t>
            </a:r>
            <a:r>
              <a:rPr lang="en-GB" sz="1200" dirty="0"/>
              <a:t> – the mission outcome was unsuccessfully landed to a drone ship. 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None ASDS </a:t>
            </a:r>
            <a:r>
              <a:rPr lang="en-GB" sz="1200" dirty="0"/>
              <a:t>and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None None </a:t>
            </a:r>
            <a:r>
              <a:rPr lang="en-GB" sz="1200" dirty="0"/>
              <a:t>– these represent a failure to land.</a:t>
            </a:r>
          </a:p>
          <a:p>
            <a:pPr marL="520700" lvl="1" indent="-342900"/>
            <a:endParaRPr lang="en-GB" sz="1200" dirty="0"/>
          </a:p>
          <a:p>
            <a:pPr lvl="1" indent="0">
              <a:buFont typeface="Arial" panose="020B0604020202020204" pitchFamily="34" charset="0"/>
              <a:buNone/>
            </a:pPr>
            <a:r>
              <a:rPr lang="en-GB" sz="1600" dirty="0"/>
              <a:t>Data Wrangling:</a:t>
            </a:r>
          </a:p>
          <a:p>
            <a:pPr marL="285750" indent="-285750"/>
            <a:r>
              <a:rPr lang="en-GB" sz="1400" dirty="0"/>
              <a:t>To determine whether a booster will successfully land, it is best to have a binary column, i.e., where the value is 1 or 0, representing the success of the landing. </a:t>
            </a:r>
          </a:p>
          <a:p>
            <a:pPr marL="285750" indent="-285750"/>
            <a:r>
              <a:rPr lang="en-GB" sz="1400" dirty="0"/>
              <a:t>This is done by:</a:t>
            </a:r>
          </a:p>
          <a:p>
            <a:pPr marL="463550" lvl="1" indent="-285750">
              <a:buFont typeface="+mj-lt"/>
              <a:buAutoNum type="arabicPeriod"/>
            </a:pPr>
            <a:r>
              <a:rPr lang="en-GB" sz="1200" dirty="0"/>
              <a:t>Defining a set of unsuccessful (bad) outcomes,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bad_outcome</a:t>
            </a:r>
            <a:endParaRPr lang="en-GB" sz="1200" dirty="0">
              <a:solidFill>
                <a:srgbClr val="61AFEF"/>
              </a:solidFill>
              <a:latin typeface="Consolas" panose="020B0609020204030204" pitchFamily="49" charset="0"/>
            </a:endParaRPr>
          </a:p>
          <a:p>
            <a:pPr marL="463550" lvl="1" indent="-285750">
              <a:buFont typeface="+mj-lt"/>
              <a:buAutoNum type="arabicPeriod"/>
            </a:pPr>
            <a:r>
              <a:rPr lang="en-GB" sz="1200" dirty="0"/>
              <a:t>Creating a list,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landing_class</a:t>
            </a:r>
            <a:r>
              <a:rPr lang="en-GB" sz="1200" dirty="0"/>
              <a:t>, where the element is 0 if the corresponding  row  in 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Outcome </a:t>
            </a:r>
            <a:r>
              <a:rPr lang="en-GB" sz="1200" dirty="0"/>
              <a:t>is in the set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bad_outcome</a:t>
            </a:r>
            <a:r>
              <a:rPr lang="en-GB" sz="1200" dirty="0"/>
              <a:t>, otherwise, it’s 1. </a:t>
            </a:r>
          </a:p>
          <a:p>
            <a:pPr marL="463550" lvl="1" indent="-285750">
              <a:buFont typeface="+mj-lt"/>
              <a:buAutoNum type="arabicPeriod"/>
            </a:pPr>
            <a:r>
              <a:rPr lang="en-GB" sz="1200" dirty="0"/>
              <a:t>Create a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Class</a:t>
            </a:r>
            <a:r>
              <a:rPr lang="en-GB" sz="1200" dirty="0"/>
              <a:t> column that  contains the values from the list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landing_class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 </a:t>
            </a:r>
          </a:p>
          <a:p>
            <a:pPr marL="463550" lvl="1" indent="-285750">
              <a:buFont typeface="+mj-lt"/>
              <a:buAutoNum type="arabicPeriod"/>
            </a:pPr>
            <a:r>
              <a:rPr lang="en-GB" sz="1200" dirty="0"/>
              <a:t>Export the </a:t>
            </a:r>
            <a:r>
              <a:rPr lang="en-GB" sz="1200" dirty="0" err="1"/>
              <a:t>DataFrame</a:t>
            </a:r>
            <a:r>
              <a:rPr lang="en-GB" sz="1200" dirty="0"/>
              <a:t> as a .csv file.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3750DE-0DCA-6A7A-CCEB-DB828635F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2982" y="2792010"/>
            <a:ext cx="2653334" cy="19501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547595-F6F1-40AA-26B3-53DDCF2CE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0276" y="5732928"/>
            <a:ext cx="3498746" cy="5831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664A08-E347-A59F-8843-D37895EC1F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9549" y="5143772"/>
            <a:ext cx="1800200" cy="1875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51ABEA-EDA3-E011-911B-8F30DF87B5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6200" y="1571840"/>
            <a:ext cx="4066898" cy="8185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3261EF4-8024-B7A5-7120-F3353D9C8024}"/>
              </a:ext>
            </a:extLst>
          </p:cNvPr>
          <p:cNvSpPr/>
          <p:nvPr/>
        </p:nvSpPr>
        <p:spPr>
          <a:xfrm>
            <a:off x="7742008" y="1412776"/>
            <a:ext cx="302604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A799C3-8A99-714D-A741-990E85B76CA1}"/>
              </a:ext>
            </a:extLst>
          </p:cNvPr>
          <p:cNvSpPr/>
          <p:nvPr/>
        </p:nvSpPr>
        <p:spPr>
          <a:xfrm>
            <a:off x="8451680" y="2632946"/>
            <a:ext cx="302604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970A2F3-B6A5-A819-2A8A-5555EFBE8E0A}"/>
              </a:ext>
            </a:extLst>
          </p:cNvPr>
          <p:cNvSpPr/>
          <p:nvPr/>
        </p:nvSpPr>
        <p:spPr>
          <a:xfrm>
            <a:off x="8855275" y="4919405"/>
            <a:ext cx="302604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C3BCB41-36B7-8C8E-2409-DC10AB70F02E}"/>
              </a:ext>
            </a:extLst>
          </p:cNvPr>
          <p:cNvSpPr/>
          <p:nvPr/>
        </p:nvSpPr>
        <p:spPr>
          <a:xfrm>
            <a:off x="8028974" y="5573864"/>
            <a:ext cx="302604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15" name="TextBox 14">
            <a:hlinkClick r:id="rId7"/>
            <a:extLst>
              <a:ext uri="{FF2B5EF4-FFF2-40B4-BE49-F238E27FC236}">
                <a16:creationId xmlns:a16="http://schemas.microsoft.com/office/drawing/2014/main" id="{529FCDFB-42E7-8F85-AD00-6B9B3008DE80}"/>
              </a:ext>
            </a:extLst>
          </p:cNvPr>
          <p:cNvSpPr txBox="1"/>
          <p:nvPr/>
        </p:nvSpPr>
        <p:spPr>
          <a:xfrm>
            <a:off x="10039419" y="454092"/>
            <a:ext cx="163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948CB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GB" sz="2400" dirty="0">
              <a:solidFill>
                <a:srgbClr val="0948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7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89982901-9E53-6059-46B9-4DD2F59F75E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Exploratory data analysis (eda) – visualization</a:t>
            </a:r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3C2BD44-05A2-2894-546C-FE2395D42C1C}"/>
              </a:ext>
            </a:extLst>
          </p:cNvPr>
          <p:cNvSpPr txBox="1">
            <a:spLocks/>
          </p:cNvSpPr>
          <p:nvPr/>
        </p:nvSpPr>
        <p:spPr>
          <a:xfrm>
            <a:off x="404813" y="1327151"/>
            <a:ext cx="3456432" cy="83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>
                <a:solidFill>
                  <a:schemeClr val="tx1"/>
                </a:solidFill>
              </a:rPr>
              <a:t>SCATTER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sz="2800" dirty="0">
                <a:solidFill>
                  <a:schemeClr val="tx1"/>
                </a:solidFill>
              </a:rPr>
              <a:t>CHARTS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0C3258B5-FDC4-4EA6-75B2-9D5922F7E854}"/>
              </a:ext>
            </a:extLst>
          </p:cNvPr>
          <p:cNvSpPr txBox="1">
            <a:spLocks/>
          </p:cNvSpPr>
          <p:nvPr/>
        </p:nvSpPr>
        <p:spPr>
          <a:xfrm>
            <a:off x="404813" y="2205319"/>
            <a:ext cx="3456432" cy="40762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Scatter charts were produced to visualize the relationships between:</a:t>
            </a:r>
          </a:p>
          <a:p>
            <a:pPr marL="285750" indent="-285750"/>
            <a:r>
              <a:rPr lang="en-US" sz="1600" dirty="0"/>
              <a:t>Flight Number and Launch Site </a:t>
            </a:r>
          </a:p>
          <a:p>
            <a:pPr marL="285750" indent="-285750"/>
            <a:r>
              <a:rPr lang="en-US" sz="1600" dirty="0"/>
              <a:t>Payload and Launch Site </a:t>
            </a:r>
          </a:p>
          <a:p>
            <a:pPr marL="285750" indent="-285750"/>
            <a:r>
              <a:rPr lang="en-US" sz="1600" dirty="0"/>
              <a:t>Orbit Type and Flight Number </a:t>
            </a:r>
          </a:p>
          <a:p>
            <a:pPr marL="285750" indent="-285750"/>
            <a:r>
              <a:rPr lang="en-US" sz="1600" dirty="0"/>
              <a:t>Payload and Orbit Type </a:t>
            </a:r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F3B6A058-C30A-F38C-0AB1-C07258E1B823}"/>
              </a:ext>
            </a:extLst>
          </p:cNvPr>
          <p:cNvSpPr txBox="1">
            <a:spLocks/>
          </p:cNvSpPr>
          <p:nvPr/>
        </p:nvSpPr>
        <p:spPr>
          <a:xfrm>
            <a:off x="4371047" y="1327150"/>
            <a:ext cx="3456432" cy="83782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BAR CHART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25307AC2-CD3D-9341-25DB-078638F3A622}"/>
              </a:ext>
            </a:extLst>
          </p:cNvPr>
          <p:cNvSpPr txBox="1">
            <a:spLocks/>
          </p:cNvSpPr>
          <p:nvPr/>
        </p:nvSpPr>
        <p:spPr>
          <a:xfrm>
            <a:off x="4371047" y="2205319"/>
            <a:ext cx="3456432" cy="40762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A bar chart was produced to visualize the relationship between:</a:t>
            </a:r>
          </a:p>
          <a:p>
            <a:pPr marL="285750" indent="-285750"/>
            <a:r>
              <a:rPr lang="en-GB" sz="1600" dirty="0"/>
              <a:t>Success Rate and Orbit Type </a:t>
            </a:r>
          </a:p>
          <a:p>
            <a:pPr marL="285750" indent="-285750"/>
            <a:endParaRPr lang="en-GB" sz="1600" dirty="0"/>
          </a:p>
          <a:p>
            <a:pPr marL="285750" indent="-285750"/>
            <a:endParaRPr lang="en-GB" sz="1600" dirty="0"/>
          </a:p>
          <a:p>
            <a:pPr marL="285750" indent="-285750"/>
            <a:endParaRPr lang="en-GB" sz="1600" dirty="0"/>
          </a:p>
          <a:p>
            <a:pPr marL="285750" indent="-285750"/>
            <a:endParaRPr lang="en-GB" sz="1600" dirty="0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D6B65CCA-40E6-E349-BCF4-41BCE667EC5A}"/>
              </a:ext>
            </a:extLst>
          </p:cNvPr>
          <p:cNvSpPr txBox="1">
            <a:spLocks/>
          </p:cNvSpPr>
          <p:nvPr/>
        </p:nvSpPr>
        <p:spPr>
          <a:xfrm>
            <a:off x="8330755" y="1327150"/>
            <a:ext cx="3456432" cy="83782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LINE CHARTS</a:t>
            </a:r>
            <a:endParaRPr lang="en-GB" dirty="0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8171B08E-2B92-7EEE-B7ED-EBAFE32DB5B6}"/>
              </a:ext>
            </a:extLst>
          </p:cNvPr>
          <p:cNvSpPr txBox="1">
            <a:spLocks/>
          </p:cNvSpPr>
          <p:nvPr/>
        </p:nvSpPr>
        <p:spPr>
          <a:xfrm>
            <a:off x="8330755" y="2205319"/>
            <a:ext cx="3456432" cy="40762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Line charts were produced to visualize the relationships between:</a:t>
            </a:r>
          </a:p>
          <a:p>
            <a:pPr marL="285750" indent="-285750"/>
            <a:r>
              <a:rPr lang="en-GB" sz="1600" dirty="0"/>
              <a:t>Success Rate and Year (i.e. the launch success yearly trend) </a:t>
            </a:r>
          </a:p>
          <a:p>
            <a:pPr marL="285750" indent="-285750"/>
            <a:endParaRPr lang="en-GB" sz="1600" dirty="0"/>
          </a:p>
          <a:p>
            <a:pPr marL="285750" indent="-285750"/>
            <a:endParaRPr lang="en-GB" sz="1600" dirty="0"/>
          </a:p>
          <a:p>
            <a:pPr marL="285750" indent="-285750"/>
            <a:endParaRPr lang="en-GB" sz="1600" dirty="0"/>
          </a:p>
        </p:txBody>
      </p:sp>
      <p:sp>
        <p:nvSpPr>
          <p:cNvPr id="38" name="TextBox 37">
            <a:hlinkClick r:id="rId3"/>
            <a:extLst>
              <a:ext uri="{FF2B5EF4-FFF2-40B4-BE49-F238E27FC236}">
                <a16:creationId xmlns:a16="http://schemas.microsoft.com/office/drawing/2014/main" id="{87E7F865-BA4B-39AC-5898-883DD4913043}"/>
              </a:ext>
            </a:extLst>
          </p:cNvPr>
          <p:cNvSpPr txBox="1"/>
          <p:nvPr/>
        </p:nvSpPr>
        <p:spPr>
          <a:xfrm>
            <a:off x="10086372" y="415373"/>
            <a:ext cx="163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948C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GB" sz="2400" dirty="0">
              <a:solidFill>
                <a:srgbClr val="0948CB"/>
              </a:solidFill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0102ED17-BB16-49E3-8A48-DBBF29DFF103}"/>
              </a:ext>
            </a:extLst>
          </p:cNvPr>
          <p:cNvSpPr/>
          <p:nvPr/>
        </p:nvSpPr>
        <p:spPr>
          <a:xfrm>
            <a:off x="1690572" y="4150583"/>
            <a:ext cx="884912" cy="884912"/>
          </a:xfrm>
          <a:custGeom>
            <a:avLst/>
            <a:gdLst>
              <a:gd name="connsiteX0" fmla="*/ 78081 w 884912"/>
              <a:gd name="connsiteY0" fmla="*/ 0 h 884912"/>
              <a:gd name="connsiteX1" fmla="*/ 0 w 884912"/>
              <a:gd name="connsiteY1" fmla="*/ 0 h 884912"/>
              <a:gd name="connsiteX2" fmla="*/ 0 w 884912"/>
              <a:gd name="connsiteY2" fmla="*/ 884912 h 884912"/>
              <a:gd name="connsiteX3" fmla="*/ 884912 w 884912"/>
              <a:gd name="connsiteY3" fmla="*/ 884912 h 884912"/>
              <a:gd name="connsiteX4" fmla="*/ 884912 w 884912"/>
              <a:gd name="connsiteY4" fmla="*/ 806832 h 884912"/>
              <a:gd name="connsiteX5" fmla="*/ 78081 w 884912"/>
              <a:gd name="connsiteY5" fmla="*/ 806832 h 884912"/>
              <a:gd name="connsiteX6" fmla="*/ 78081 w 884912"/>
              <a:gd name="connsiteY6" fmla="*/ 0 h 884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84912" h="884912">
                <a:moveTo>
                  <a:pt x="78081" y="0"/>
                </a:moveTo>
                <a:lnTo>
                  <a:pt x="0" y="0"/>
                </a:lnTo>
                <a:lnTo>
                  <a:pt x="0" y="884912"/>
                </a:lnTo>
                <a:lnTo>
                  <a:pt x="884912" y="884912"/>
                </a:lnTo>
                <a:lnTo>
                  <a:pt x="884912" y="806832"/>
                </a:lnTo>
                <a:lnTo>
                  <a:pt x="78081" y="806832"/>
                </a:lnTo>
                <a:lnTo>
                  <a:pt x="78081" y="0"/>
                </a:lnTo>
                <a:close/>
              </a:path>
            </a:pathLst>
          </a:custGeom>
          <a:solidFill>
            <a:schemeClr val="tx1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06327901-16A0-A11B-31C9-BA3C16B99068}"/>
              </a:ext>
            </a:extLst>
          </p:cNvPr>
          <p:cNvSpPr/>
          <p:nvPr/>
        </p:nvSpPr>
        <p:spPr>
          <a:xfrm>
            <a:off x="1846733" y="4788241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DF8918A6-379C-B583-C7C0-883DBBB92CEC}"/>
              </a:ext>
            </a:extLst>
          </p:cNvPr>
          <p:cNvSpPr/>
          <p:nvPr/>
        </p:nvSpPr>
        <p:spPr>
          <a:xfrm>
            <a:off x="1898787" y="4619066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8D8DE82-E050-4E81-AF18-40DF0A260E94}"/>
              </a:ext>
            </a:extLst>
          </p:cNvPr>
          <p:cNvSpPr/>
          <p:nvPr/>
        </p:nvSpPr>
        <p:spPr>
          <a:xfrm>
            <a:off x="2080975" y="4645093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A12EDD2-5CF3-6C0C-88F5-DDD302A699B0}"/>
              </a:ext>
            </a:extLst>
          </p:cNvPr>
          <p:cNvSpPr/>
          <p:nvPr/>
        </p:nvSpPr>
        <p:spPr>
          <a:xfrm>
            <a:off x="2080975" y="4462905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08EE4F3-84EE-F1BB-C43E-F6950679F902}"/>
              </a:ext>
            </a:extLst>
          </p:cNvPr>
          <p:cNvSpPr/>
          <p:nvPr/>
        </p:nvSpPr>
        <p:spPr>
          <a:xfrm>
            <a:off x="2250149" y="4410852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88E651D-0012-2C4C-DF81-D52787614F14}"/>
              </a:ext>
            </a:extLst>
          </p:cNvPr>
          <p:cNvSpPr/>
          <p:nvPr/>
        </p:nvSpPr>
        <p:spPr>
          <a:xfrm>
            <a:off x="2432337" y="4410852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B77ED2CF-4A4D-C24F-7EE9-FAB12AA5BDD1}"/>
              </a:ext>
            </a:extLst>
          </p:cNvPr>
          <p:cNvSpPr/>
          <p:nvPr/>
        </p:nvSpPr>
        <p:spPr>
          <a:xfrm>
            <a:off x="2432337" y="4215650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7" name="Freeform: Shape 32">
            <a:extLst>
              <a:ext uri="{FF2B5EF4-FFF2-40B4-BE49-F238E27FC236}">
                <a16:creationId xmlns:a16="http://schemas.microsoft.com/office/drawing/2014/main" id="{872E686A-00B0-DC94-9EC7-5567FF7320FD}"/>
              </a:ext>
            </a:extLst>
          </p:cNvPr>
          <p:cNvSpPr/>
          <p:nvPr/>
        </p:nvSpPr>
        <p:spPr>
          <a:xfrm>
            <a:off x="5660925" y="4150583"/>
            <a:ext cx="884912" cy="884912"/>
          </a:xfrm>
          <a:custGeom>
            <a:avLst/>
            <a:gdLst>
              <a:gd name="connsiteX0" fmla="*/ 78081 w 884912"/>
              <a:gd name="connsiteY0" fmla="*/ 0 h 884912"/>
              <a:gd name="connsiteX1" fmla="*/ 0 w 884912"/>
              <a:gd name="connsiteY1" fmla="*/ 0 h 884912"/>
              <a:gd name="connsiteX2" fmla="*/ 0 w 884912"/>
              <a:gd name="connsiteY2" fmla="*/ 884912 h 884912"/>
              <a:gd name="connsiteX3" fmla="*/ 884912 w 884912"/>
              <a:gd name="connsiteY3" fmla="*/ 884912 h 884912"/>
              <a:gd name="connsiteX4" fmla="*/ 884912 w 884912"/>
              <a:gd name="connsiteY4" fmla="*/ 806832 h 884912"/>
              <a:gd name="connsiteX5" fmla="*/ 78081 w 884912"/>
              <a:gd name="connsiteY5" fmla="*/ 806832 h 884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4912" h="884912">
                <a:moveTo>
                  <a:pt x="78081" y="0"/>
                </a:moveTo>
                <a:lnTo>
                  <a:pt x="0" y="0"/>
                </a:lnTo>
                <a:lnTo>
                  <a:pt x="0" y="884912"/>
                </a:lnTo>
                <a:lnTo>
                  <a:pt x="884912" y="884912"/>
                </a:lnTo>
                <a:lnTo>
                  <a:pt x="884912" y="806832"/>
                </a:lnTo>
                <a:lnTo>
                  <a:pt x="78081" y="806832"/>
                </a:lnTo>
                <a:close/>
              </a:path>
            </a:pathLst>
          </a:custGeom>
          <a:solidFill>
            <a:schemeClr val="tx1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8" name="Freeform: Shape 33">
            <a:extLst>
              <a:ext uri="{FF2B5EF4-FFF2-40B4-BE49-F238E27FC236}">
                <a16:creationId xmlns:a16="http://schemas.microsoft.com/office/drawing/2014/main" id="{5685C980-285B-8C5C-EB58-E82D98460773}"/>
              </a:ext>
            </a:extLst>
          </p:cNvPr>
          <p:cNvSpPr/>
          <p:nvPr/>
        </p:nvSpPr>
        <p:spPr>
          <a:xfrm>
            <a:off x="5817086" y="4423865"/>
            <a:ext cx="143147" cy="455469"/>
          </a:xfrm>
          <a:custGeom>
            <a:avLst/>
            <a:gdLst>
              <a:gd name="connsiteX0" fmla="*/ 0 w 143147"/>
              <a:gd name="connsiteY0" fmla="*/ 0 h 455469"/>
              <a:gd name="connsiteX1" fmla="*/ 143148 w 143147"/>
              <a:gd name="connsiteY1" fmla="*/ 0 h 455469"/>
              <a:gd name="connsiteX2" fmla="*/ 143148 w 143147"/>
              <a:gd name="connsiteY2" fmla="*/ 455470 h 455469"/>
              <a:gd name="connsiteX3" fmla="*/ 0 w 143147"/>
              <a:gd name="connsiteY3" fmla="*/ 455470 h 45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147" h="455469">
                <a:moveTo>
                  <a:pt x="0" y="0"/>
                </a:moveTo>
                <a:lnTo>
                  <a:pt x="143148" y="0"/>
                </a:lnTo>
                <a:lnTo>
                  <a:pt x="143148" y="455470"/>
                </a:lnTo>
                <a:lnTo>
                  <a:pt x="0" y="455470"/>
                </a:ln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9" name="Freeform: Shape 34">
            <a:extLst>
              <a:ext uri="{FF2B5EF4-FFF2-40B4-BE49-F238E27FC236}">
                <a16:creationId xmlns:a16="http://schemas.microsoft.com/office/drawing/2014/main" id="{2615B91C-B599-4AF8-52AB-381AB824037A}"/>
              </a:ext>
            </a:extLst>
          </p:cNvPr>
          <p:cNvSpPr/>
          <p:nvPr/>
        </p:nvSpPr>
        <p:spPr>
          <a:xfrm>
            <a:off x="6012288" y="4150583"/>
            <a:ext cx="143147" cy="728751"/>
          </a:xfrm>
          <a:custGeom>
            <a:avLst/>
            <a:gdLst>
              <a:gd name="connsiteX0" fmla="*/ 0 w 143147"/>
              <a:gd name="connsiteY0" fmla="*/ 0 h 728751"/>
              <a:gd name="connsiteX1" fmla="*/ 143148 w 143147"/>
              <a:gd name="connsiteY1" fmla="*/ 0 h 728751"/>
              <a:gd name="connsiteX2" fmla="*/ 143148 w 143147"/>
              <a:gd name="connsiteY2" fmla="*/ 728751 h 728751"/>
              <a:gd name="connsiteX3" fmla="*/ 0 w 143147"/>
              <a:gd name="connsiteY3" fmla="*/ 728751 h 728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147" h="728751">
                <a:moveTo>
                  <a:pt x="0" y="0"/>
                </a:moveTo>
                <a:lnTo>
                  <a:pt x="143148" y="0"/>
                </a:lnTo>
                <a:lnTo>
                  <a:pt x="143148" y="728751"/>
                </a:lnTo>
                <a:lnTo>
                  <a:pt x="0" y="728751"/>
                </a:ln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0" name="Freeform: Shape 35">
            <a:extLst>
              <a:ext uri="{FF2B5EF4-FFF2-40B4-BE49-F238E27FC236}">
                <a16:creationId xmlns:a16="http://schemas.microsoft.com/office/drawing/2014/main" id="{FB0C7B13-6660-D0B1-A94C-49D5F5A87B1D}"/>
              </a:ext>
            </a:extLst>
          </p:cNvPr>
          <p:cNvSpPr/>
          <p:nvPr/>
        </p:nvSpPr>
        <p:spPr>
          <a:xfrm>
            <a:off x="6207489" y="4423865"/>
            <a:ext cx="143147" cy="455469"/>
          </a:xfrm>
          <a:custGeom>
            <a:avLst/>
            <a:gdLst>
              <a:gd name="connsiteX0" fmla="*/ 0 w 143147"/>
              <a:gd name="connsiteY0" fmla="*/ 0 h 455469"/>
              <a:gd name="connsiteX1" fmla="*/ 143148 w 143147"/>
              <a:gd name="connsiteY1" fmla="*/ 0 h 455469"/>
              <a:gd name="connsiteX2" fmla="*/ 143148 w 143147"/>
              <a:gd name="connsiteY2" fmla="*/ 455470 h 455469"/>
              <a:gd name="connsiteX3" fmla="*/ 0 w 143147"/>
              <a:gd name="connsiteY3" fmla="*/ 455470 h 45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147" h="455469">
                <a:moveTo>
                  <a:pt x="0" y="0"/>
                </a:moveTo>
                <a:lnTo>
                  <a:pt x="143148" y="0"/>
                </a:lnTo>
                <a:lnTo>
                  <a:pt x="143148" y="455470"/>
                </a:lnTo>
                <a:lnTo>
                  <a:pt x="0" y="455470"/>
                </a:ln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1" name="Freeform: Shape 36">
            <a:extLst>
              <a:ext uri="{FF2B5EF4-FFF2-40B4-BE49-F238E27FC236}">
                <a16:creationId xmlns:a16="http://schemas.microsoft.com/office/drawing/2014/main" id="{CF7A90EB-76A6-D95A-3676-79B0FD8E0F07}"/>
              </a:ext>
            </a:extLst>
          </p:cNvPr>
          <p:cNvSpPr/>
          <p:nvPr/>
        </p:nvSpPr>
        <p:spPr>
          <a:xfrm>
            <a:off x="6402690" y="4645093"/>
            <a:ext cx="143147" cy="234241"/>
          </a:xfrm>
          <a:custGeom>
            <a:avLst/>
            <a:gdLst>
              <a:gd name="connsiteX0" fmla="*/ 0 w 143147"/>
              <a:gd name="connsiteY0" fmla="*/ 0 h 234241"/>
              <a:gd name="connsiteX1" fmla="*/ 143148 w 143147"/>
              <a:gd name="connsiteY1" fmla="*/ 0 h 234241"/>
              <a:gd name="connsiteX2" fmla="*/ 143148 w 143147"/>
              <a:gd name="connsiteY2" fmla="*/ 234242 h 234241"/>
              <a:gd name="connsiteX3" fmla="*/ 0 w 143147"/>
              <a:gd name="connsiteY3" fmla="*/ 234242 h 234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147" h="234241">
                <a:moveTo>
                  <a:pt x="0" y="0"/>
                </a:moveTo>
                <a:lnTo>
                  <a:pt x="143148" y="0"/>
                </a:lnTo>
                <a:lnTo>
                  <a:pt x="143148" y="234242"/>
                </a:lnTo>
                <a:lnTo>
                  <a:pt x="0" y="234242"/>
                </a:ln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2" name="Freeform: Shape 29">
            <a:extLst>
              <a:ext uri="{FF2B5EF4-FFF2-40B4-BE49-F238E27FC236}">
                <a16:creationId xmlns:a16="http://schemas.microsoft.com/office/drawing/2014/main" id="{D65E9C5C-4BFB-887A-23CB-6EE226789DC0}"/>
              </a:ext>
            </a:extLst>
          </p:cNvPr>
          <p:cNvSpPr/>
          <p:nvPr/>
        </p:nvSpPr>
        <p:spPr>
          <a:xfrm>
            <a:off x="9652917" y="4150583"/>
            <a:ext cx="884912" cy="884912"/>
          </a:xfrm>
          <a:custGeom>
            <a:avLst/>
            <a:gdLst>
              <a:gd name="connsiteX0" fmla="*/ 78081 w 884912"/>
              <a:gd name="connsiteY0" fmla="*/ 0 h 884912"/>
              <a:gd name="connsiteX1" fmla="*/ 0 w 884912"/>
              <a:gd name="connsiteY1" fmla="*/ 0 h 884912"/>
              <a:gd name="connsiteX2" fmla="*/ 0 w 884912"/>
              <a:gd name="connsiteY2" fmla="*/ 884912 h 884912"/>
              <a:gd name="connsiteX3" fmla="*/ 884912 w 884912"/>
              <a:gd name="connsiteY3" fmla="*/ 884912 h 884912"/>
              <a:gd name="connsiteX4" fmla="*/ 884912 w 884912"/>
              <a:gd name="connsiteY4" fmla="*/ 806832 h 884912"/>
              <a:gd name="connsiteX5" fmla="*/ 78081 w 884912"/>
              <a:gd name="connsiteY5" fmla="*/ 806832 h 884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4912" h="884912">
                <a:moveTo>
                  <a:pt x="78081" y="0"/>
                </a:moveTo>
                <a:lnTo>
                  <a:pt x="0" y="0"/>
                </a:lnTo>
                <a:lnTo>
                  <a:pt x="0" y="884912"/>
                </a:lnTo>
                <a:lnTo>
                  <a:pt x="884912" y="884912"/>
                </a:lnTo>
                <a:lnTo>
                  <a:pt x="884912" y="806832"/>
                </a:lnTo>
                <a:lnTo>
                  <a:pt x="78081" y="806832"/>
                </a:lnTo>
                <a:close/>
              </a:path>
            </a:pathLst>
          </a:custGeom>
          <a:solidFill>
            <a:schemeClr val="tx1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3" name="Freeform: Shape 30">
            <a:extLst>
              <a:ext uri="{FF2B5EF4-FFF2-40B4-BE49-F238E27FC236}">
                <a16:creationId xmlns:a16="http://schemas.microsoft.com/office/drawing/2014/main" id="{E122C477-DAF1-0807-3D47-85AA512E6296}"/>
              </a:ext>
            </a:extLst>
          </p:cNvPr>
          <p:cNvSpPr/>
          <p:nvPr/>
        </p:nvSpPr>
        <p:spPr>
          <a:xfrm>
            <a:off x="9781750" y="4371811"/>
            <a:ext cx="756079" cy="443757"/>
          </a:xfrm>
          <a:custGeom>
            <a:avLst/>
            <a:gdLst>
              <a:gd name="connsiteX0" fmla="*/ 547865 w 756079"/>
              <a:gd name="connsiteY0" fmla="*/ 0 h 443757"/>
              <a:gd name="connsiteX1" fmla="*/ 624644 w 756079"/>
              <a:gd name="connsiteY1" fmla="*/ 76779 h 443757"/>
              <a:gd name="connsiteX2" fmla="*/ 521838 w 756079"/>
              <a:gd name="connsiteY2" fmla="*/ 179585 h 443757"/>
              <a:gd name="connsiteX3" fmla="*/ 443758 w 756079"/>
              <a:gd name="connsiteY3" fmla="*/ 101505 h 443757"/>
              <a:gd name="connsiteX4" fmla="*/ 313623 w 756079"/>
              <a:gd name="connsiteY4" fmla="*/ 231639 h 443757"/>
              <a:gd name="connsiteX5" fmla="*/ 235543 w 756079"/>
              <a:gd name="connsiteY5" fmla="*/ 153558 h 443757"/>
              <a:gd name="connsiteX6" fmla="*/ 0 w 756079"/>
              <a:gd name="connsiteY6" fmla="*/ 389101 h 443757"/>
              <a:gd name="connsiteX7" fmla="*/ 54656 w 756079"/>
              <a:gd name="connsiteY7" fmla="*/ 443758 h 443757"/>
              <a:gd name="connsiteX8" fmla="*/ 235543 w 756079"/>
              <a:gd name="connsiteY8" fmla="*/ 262871 h 443757"/>
              <a:gd name="connsiteX9" fmla="*/ 313623 w 756079"/>
              <a:gd name="connsiteY9" fmla="*/ 340952 h 443757"/>
              <a:gd name="connsiteX10" fmla="*/ 443758 w 756079"/>
              <a:gd name="connsiteY10" fmla="*/ 210817 h 443757"/>
              <a:gd name="connsiteX11" fmla="*/ 521838 w 756079"/>
              <a:gd name="connsiteY11" fmla="*/ 288898 h 443757"/>
              <a:gd name="connsiteX12" fmla="*/ 679300 w 756079"/>
              <a:gd name="connsiteY12" fmla="*/ 131435 h 443757"/>
              <a:gd name="connsiteX13" fmla="*/ 756080 w 756079"/>
              <a:gd name="connsiteY13" fmla="*/ 208215 h 443757"/>
              <a:gd name="connsiteX14" fmla="*/ 756080 w 756079"/>
              <a:gd name="connsiteY14" fmla="*/ 0 h 44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079" h="443757">
                <a:moveTo>
                  <a:pt x="547865" y="0"/>
                </a:moveTo>
                <a:lnTo>
                  <a:pt x="624644" y="76779"/>
                </a:lnTo>
                <a:lnTo>
                  <a:pt x="521838" y="179585"/>
                </a:lnTo>
                <a:lnTo>
                  <a:pt x="443758" y="101505"/>
                </a:lnTo>
                <a:lnTo>
                  <a:pt x="313623" y="231639"/>
                </a:lnTo>
                <a:lnTo>
                  <a:pt x="235543" y="153558"/>
                </a:lnTo>
                <a:lnTo>
                  <a:pt x="0" y="389101"/>
                </a:lnTo>
                <a:lnTo>
                  <a:pt x="54656" y="443758"/>
                </a:lnTo>
                <a:lnTo>
                  <a:pt x="235543" y="262871"/>
                </a:lnTo>
                <a:lnTo>
                  <a:pt x="313623" y="340952"/>
                </a:lnTo>
                <a:lnTo>
                  <a:pt x="443758" y="210817"/>
                </a:lnTo>
                <a:lnTo>
                  <a:pt x="521838" y="288898"/>
                </a:lnTo>
                <a:lnTo>
                  <a:pt x="679300" y="131435"/>
                </a:lnTo>
                <a:lnTo>
                  <a:pt x="756080" y="208215"/>
                </a:lnTo>
                <a:lnTo>
                  <a:pt x="756080" y="0"/>
                </a:lnTo>
                <a:close/>
              </a:path>
            </a:pathLst>
          </a:custGeom>
          <a:solidFill>
            <a:srgbClr val="0948CB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E11413D-295F-464E-F970-542A9E8B91E3}"/>
              </a:ext>
            </a:extLst>
          </p:cNvPr>
          <p:cNvSpPr txBox="1"/>
          <p:nvPr/>
        </p:nvSpPr>
        <p:spPr>
          <a:xfrm>
            <a:off x="335360" y="5355213"/>
            <a:ext cx="345643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Scatter charts are useful to observe relationships, or correlations, between two numeric variables.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C6548B7-443A-9267-FF19-65E73CB63E19}"/>
              </a:ext>
            </a:extLst>
          </p:cNvPr>
          <p:cNvSpPr txBox="1"/>
          <p:nvPr/>
        </p:nvSpPr>
        <p:spPr>
          <a:xfrm>
            <a:off x="4322536" y="5355213"/>
            <a:ext cx="345643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Bar charts are used to compare a numerical value to a categorical variable. Horizontal or vertical bar charts can be used, depending on the size of the data.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4BB4064-6E28-1784-B98A-91B10B9C67C4}"/>
              </a:ext>
            </a:extLst>
          </p:cNvPr>
          <p:cNvSpPr txBox="1"/>
          <p:nvPr/>
        </p:nvSpPr>
        <p:spPr>
          <a:xfrm>
            <a:off x="8396380" y="5355213"/>
            <a:ext cx="345863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Line charts contain numerical values on both axes, and are generally used to show the change of a variable over time.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6625699-2BBD-B4FB-A0DA-CFB627489DCF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GB" sz="2000" dirty="0"/>
              <a:t>To gather some information about the dataset, some SQL queries were performed. </a:t>
            </a:r>
          </a:p>
          <a:p>
            <a:pPr>
              <a:spcBef>
                <a:spcPts val="0"/>
              </a:spcBef>
            </a:pPr>
            <a:endParaRPr lang="en-GB" sz="2000" dirty="0"/>
          </a:p>
          <a:p>
            <a:pPr>
              <a:spcBef>
                <a:spcPts val="0"/>
              </a:spcBef>
            </a:pPr>
            <a:r>
              <a:rPr lang="en-GB" sz="2000" dirty="0"/>
              <a:t>The SQL queries performed on the data set were used to: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Display the names of the unique launch sites in the space mission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Display 5 records where launch sites begin with the string ‘CCA’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Display the total payload mass carried by boosters launched by NASA (CRS)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Display the average payload mass carried by booster version F9 v1.1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List the date when the first successful landing outcome on a ground pad was achieved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List the names of the boosters which had success on a drone ship and a payload mass between 4000 and 6000 kg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List the total number of successful and failed mission outcomes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List the names of the booster versions which have carried the maximum payload mass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List the failed landing outcomes on drone ships, their booster versions, and launch site names for 2015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1600" dirty="0"/>
              <a:t>Rank the count of landing outcomes (such as Failure (drone ship) or Success (ground pad)) between the date 2010-06-04 and 2017-03-20, in descending order</a:t>
            </a:r>
          </a:p>
          <a:p>
            <a:pPr>
              <a:spcBef>
                <a:spcPts val="0"/>
              </a:spcBef>
            </a:pPr>
            <a:endParaRPr lang="en-US" sz="2400" dirty="0"/>
          </a:p>
        </p:txBody>
      </p:sp>
      <p:sp>
        <p:nvSpPr>
          <p:cNvPr id="10" name="TextBox 9">
            <a:hlinkClick r:id="rId3"/>
            <a:extLst>
              <a:ext uri="{FF2B5EF4-FFF2-40B4-BE49-F238E27FC236}">
                <a16:creationId xmlns:a16="http://schemas.microsoft.com/office/drawing/2014/main" id="{49AA2A31-CC86-D7E2-1505-849AC1973088}"/>
              </a:ext>
            </a:extLst>
          </p:cNvPr>
          <p:cNvSpPr txBox="1"/>
          <p:nvPr/>
        </p:nvSpPr>
        <p:spPr>
          <a:xfrm>
            <a:off x="9819382" y="430789"/>
            <a:ext cx="163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948C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GB" sz="2400" dirty="0">
              <a:solidFill>
                <a:srgbClr val="0948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F32AEB-FDC4-1A4A-3492-FCF14FAA13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Geospatial analysis – folium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91CBC9C-BD59-9746-CD1A-CDCC0E555C8D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The following steps were taken to visualize the launch data on an interactive map:</a:t>
            </a:r>
          </a:p>
          <a:p>
            <a:endParaRPr lang="en-GB" sz="1600" dirty="0"/>
          </a:p>
          <a:p>
            <a:pPr marL="457200" indent="-457200">
              <a:buFont typeface="+mj-lt"/>
              <a:buAutoNum type="arabicPeriod"/>
            </a:pPr>
            <a:r>
              <a:rPr lang="en-GB" sz="1800" dirty="0"/>
              <a:t>Mark all launch sites on a map</a:t>
            </a:r>
          </a:p>
          <a:p>
            <a:pPr marL="647700" lvl="2" indent="-285750"/>
            <a:r>
              <a:rPr lang="en-GB" sz="1200" dirty="0"/>
              <a:t>Initialise the map using a Folium </a:t>
            </a:r>
            <a:r>
              <a:rPr lang="en-GB" sz="1200" dirty="0">
                <a:latin typeface="Consolas" panose="020B0609020204030204" pitchFamily="49" charset="0"/>
              </a:rPr>
              <a:t>Map</a:t>
            </a:r>
            <a:r>
              <a:rPr lang="en-GB" sz="1200" dirty="0"/>
              <a:t> object</a:t>
            </a:r>
          </a:p>
          <a:p>
            <a:pPr marL="647700" lvl="2" indent="-285750"/>
            <a:r>
              <a:rPr lang="en-GB" sz="1200" dirty="0"/>
              <a:t>Add a </a:t>
            </a:r>
            <a:r>
              <a:rPr lang="en-GB" sz="1200" dirty="0" err="1">
                <a:latin typeface="Consolas" panose="020B0609020204030204" pitchFamily="49" charset="0"/>
              </a:rPr>
              <a:t>folium.Circle</a:t>
            </a:r>
            <a:r>
              <a:rPr lang="en-GB" sz="1200" dirty="0"/>
              <a:t> and </a:t>
            </a:r>
            <a:r>
              <a:rPr lang="en-GB" sz="1200" dirty="0" err="1">
                <a:latin typeface="Consolas" panose="020B0609020204030204" pitchFamily="49" charset="0"/>
              </a:rPr>
              <a:t>folium.Marker</a:t>
            </a:r>
            <a:r>
              <a:rPr lang="en-GB" sz="1200" dirty="0"/>
              <a:t> for each launch site on the launch map</a:t>
            </a:r>
          </a:p>
          <a:p>
            <a:pPr lvl="2" indent="0">
              <a:buFont typeface="Arial" panose="020B0604020202020204" pitchFamily="34" charset="0"/>
              <a:buNone/>
            </a:pPr>
            <a:endParaRPr lang="en-GB" sz="1200" dirty="0"/>
          </a:p>
          <a:p>
            <a:pPr marL="457200" indent="-457200">
              <a:buFont typeface="+mj-lt"/>
              <a:buAutoNum type="arabicPeriod"/>
            </a:pPr>
            <a:r>
              <a:rPr lang="en-GB" sz="1800" dirty="0"/>
              <a:t>Mark the success/failed launches for each site on a map</a:t>
            </a:r>
          </a:p>
          <a:p>
            <a:pPr marL="647700" lvl="2" indent="-285750"/>
            <a:r>
              <a:rPr lang="en-GB" sz="1200" dirty="0"/>
              <a:t>As many launches have the same coordinates, it makes sense to cluster them together. </a:t>
            </a:r>
          </a:p>
          <a:p>
            <a:pPr marL="647700" lvl="2" indent="-285750"/>
            <a:r>
              <a:rPr lang="en-GB" sz="1200" dirty="0"/>
              <a:t>Before clustering them, assign a marker colour of successful (class = 1) as green, and failed (class = 0) as red.</a:t>
            </a:r>
          </a:p>
          <a:p>
            <a:pPr marL="647700" lvl="2" indent="-285750"/>
            <a:r>
              <a:rPr lang="en-GB" sz="1200" dirty="0"/>
              <a:t>To put the launches into clusters, for each launch, add a </a:t>
            </a:r>
            <a:r>
              <a:rPr lang="en-GB" sz="1200" dirty="0" err="1">
                <a:latin typeface="Consolas" panose="020B0609020204030204" pitchFamily="49" charset="0"/>
              </a:rPr>
              <a:t>folium.Marker</a:t>
            </a:r>
            <a:r>
              <a:rPr lang="en-GB" sz="1200" dirty="0"/>
              <a:t> to the </a:t>
            </a:r>
            <a:r>
              <a:rPr lang="en-GB" sz="1200" dirty="0" err="1">
                <a:latin typeface="Consolas" panose="020B0609020204030204" pitchFamily="49" charset="0"/>
              </a:rPr>
              <a:t>MarkerCluster</a:t>
            </a:r>
            <a:r>
              <a:rPr lang="en-GB" sz="1200" dirty="0">
                <a:latin typeface="Consolas" panose="020B0609020204030204" pitchFamily="49" charset="0"/>
              </a:rPr>
              <a:t>()</a:t>
            </a:r>
            <a:r>
              <a:rPr lang="en-GB" sz="1200" dirty="0"/>
              <a:t> object.</a:t>
            </a:r>
          </a:p>
          <a:p>
            <a:pPr marL="647700" lvl="2" indent="-285750"/>
            <a:r>
              <a:rPr lang="en-GB" sz="1200" dirty="0"/>
              <a:t>Create an icon as a text label, assigning the </a:t>
            </a:r>
            <a:r>
              <a:rPr lang="en-GB" sz="1200" dirty="0" err="1">
                <a:latin typeface="Consolas" panose="020B0609020204030204" pitchFamily="49" charset="0"/>
              </a:rPr>
              <a:t>icon_color</a:t>
            </a:r>
            <a:r>
              <a:rPr lang="en-GB" sz="1200" dirty="0">
                <a:latin typeface="Consolas" panose="020B0609020204030204" pitchFamily="49" charset="0"/>
              </a:rPr>
              <a:t> </a:t>
            </a:r>
            <a:r>
              <a:rPr lang="en-GB" sz="1200" dirty="0"/>
              <a:t>as the </a:t>
            </a:r>
            <a:r>
              <a:rPr lang="en-GB" sz="1200" dirty="0" err="1">
                <a:latin typeface="Consolas" panose="020B0609020204030204" pitchFamily="49" charset="0"/>
              </a:rPr>
              <a:t>marker_colour</a:t>
            </a:r>
            <a:r>
              <a:rPr lang="en-GB" sz="1200" dirty="0"/>
              <a:t> determined previously.</a:t>
            </a:r>
          </a:p>
          <a:p>
            <a:pPr lvl="2" indent="0">
              <a:buFont typeface="Arial" panose="020B0604020202020204" pitchFamily="34" charset="0"/>
              <a:buNone/>
            </a:pPr>
            <a:endParaRPr lang="en-GB" sz="1200" dirty="0"/>
          </a:p>
          <a:p>
            <a:pPr marL="457200" indent="-457200">
              <a:buFont typeface="+mj-lt"/>
              <a:buAutoNum type="arabicPeriod"/>
            </a:pPr>
            <a:r>
              <a:rPr lang="en-GB" sz="1800" dirty="0"/>
              <a:t>Calculate the distances between a launch site to its proximities</a:t>
            </a:r>
          </a:p>
          <a:p>
            <a:pPr marL="647700" lvl="2" indent="-285750"/>
            <a:r>
              <a:rPr lang="en-GB" sz="1200" dirty="0"/>
              <a:t>To explore the proximities of launch sites, calculations of distances between points can be made using the </a:t>
            </a:r>
            <a:r>
              <a:rPr lang="en-GB" sz="1200" dirty="0">
                <a:latin typeface="Consolas" panose="020B0609020204030204" pitchFamily="49" charset="0"/>
              </a:rPr>
              <a:t>Lat</a:t>
            </a:r>
            <a:r>
              <a:rPr lang="en-GB" sz="1200" dirty="0"/>
              <a:t> and </a:t>
            </a:r>
            <a:r>
              <a:rPr lang="en-GB" sz="1200" dirty="0">
                <a:latin typeface="Consolas" panose="020B0609020204030204" pitchFamily="49" charset="0"/>
              </a:rPr>
              <a:t>Long</a:t>
            </a:r>
            <a:r>
              <a:rPr lang="en-GB" sz="1200" dirty="0"/>
              <a:t> values.</a:t>
            </a:r>
          </a:p>
          <a:p>
            <a:pPr marL="647700" lvl="2" indent="-285750"/>
            <a:r>
              <a:rPr lang="en-GB" sz="1200" dirty="0"/>
              <a:t>After marking a point using the </a:t>
            </a:r>
            <a:r>
              <a:rPr lang="en-GB" sz="1200" dirty="0">
                <a:latin typeface="Consolas" panose="020B0609020204030204" pitchFamily="49" charset="0"/>
              </a:rPr>
              <a:t>Lat</a:t>
            </a:r>
            <a:r>
              <a:rPr lang="en-GB" sz="1200" dirty="0"/>
              <a:t> and </a:t>
            </a:r>
            <a:r>
              <a:rPr lang="en-GB" sz="1200" dirty="0">
                <a:latin typeface="Consolas" panose="020B0609020204030204" pitchFamily="49" charset="0"/>
              </a:rPr>
              <a:t>Long</a:t>
            </a:r>
            <a:r>
              <a:rPr lang="en-GB" sz="1200" dirty="0"/>
              <a:t> values, create a </a:t>
            </a:r>
            <a:r>
              <a:rPr lang="en-GB" sz="1200" dirty="0" err="1">
                <a:latin typeface="Consolas" panose="020B0609020204030204" pitchFamily="49" charset="0"/>
              </a:rPr>
              <a:t>folium.Marker</a:t>
            </a:r>
            <a:r>
              <a:rPr lang="en-GB" sz="1200" dirty="0"/>
              <a:t> object to show the distance.</a:t>
            </a:r>
          </a:p>
          <a:p>
            <a:pPr marL="647700" lvl="2" indent="-285750"/>
            <a:r>
              <a:rPr lang="en-GB" sz="1200" dirty="0"/>
              <a:t>To display the distance line between two points, draw a </a:t>
            </a:r>
            <a:r>
              <a:rPr lang="en-GB" sz="1200" dirty="0" err="1">
                <a:latin typeface="Consolas" panose="020B0609020204030204" pitchFamily="49" charset="0"/>
              </a:rPr>
              <a:t>folium.PolyLine</a:t>
            </a:r>
            <a:r>
              <a:rPr lang="en-GB" sz="1200" dirty="0"/>
              <a:t> and add this to the map.</a:t>
            </a:r>
          </a:p>
          <a:p>
            <a:endParaRPr lang="en-US" dirty="0"/>
          </a:p>
        </p:txBody>
      </p:sp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3C57E697-0669-FFB3-F814-FB4B3457D203}"/>
              </a:ext>
            </a:extLst>
          </p:cNvPr>
          <p:cNvSpPr txBox="1"/>
          <p:nvPr/>
        </p:nvSpPr>
        <p:spPr>
          <a:xfrm>
            <a:off x="9970270" y="582341"/>
            <a:ext cx="163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948C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GB" sz="2400" dirty="0">
              <a:solidFill>
                <a:srgbClr val="0948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AC66C-D34A-FB45-F545-E42BD522EE3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/>
              <a:t>Interactive dashboard – plotly dash</a:t>
            </a:r>
            <a:endParaRPr lang="en-US" sz="240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BC7DF3A-1E60-10E4-6285-DFC2A7498BCF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/>
              <a:t>The following plots were added to a Plotly Dash dashboard to have an interactive visualisation of the data:</a:t>
            </a:r>
          </a:p>
          <a:p>
            <a:endParaRPr lang="en-GB" sz="2400"/>
          </a:p>
          <a:p>
            <a:pPr marL="457200" indent="-457200">
              <a:buFont typeface="+mj-lt"/>
              <a:buAutoNum type="arabicPeriod"/>
            </a:pPr>
            <a:r>
              <a:rPr lang="en-GB" sz="2400"/>
              <a:t>Pie chart (</a:t>
            </a:r>
            <a:r>
              <a:rPr lang="en-GB" sz="2400">
                <a:latin typeface="Consolas" panose="020B0609020204030204" pitchFamily="49" charset="0"/>
              </a:rPr>
              <a:t>px.pie()</a:t>
            </a:r>
            <a:r>
              <a:rPr lang="en-GB" sz="2400"/>
              <a:t>) showing the total successful launches per site </a:t>
            </a:r>
          </a:p>
          <a:p>
            <a:pPr marL="520700" lvl="1" indent="-342900"/>
            <a:r>
              <a:rPr lang="en-GB"/>
              <a:t>This makes it clear to see which sites are most successful</a:t>
            </a:r>
          </a:p>
          <a:p>
            <a:pPr marL="520700" lvl="1" indent="-342900"/>
            <a:r>
              <a:rPr lang="en-GB"/>
              <a:t>The chart could also be filtered (using a </a:t>
            </a:r>
            <a:r>
              <a:rPr lang="en-GB">
                <a:latin typeface="Consolas" panose="020B0609020204030204" pitchFamily="49" charset="0"/>
              </a:rPr>
              <a:t>dcc.Dropdown()</a:t>
            </a:r>
            <a:r>
              <a:rPr lang="en-GB"/>
              <a:t> object) to see the success/failure ratio for an individual site</a:t>
            </a:r>
          </a:p>
          <a:p>
            <a:pPr marL="520700" lvl="1" indent="-342900"/>
            <a:endParaRPr lang="en-GB"/>
          </a:p>
          <a:p>
            <a:pPr marL="457200" indent="-457200">
              <a:buFont typeface="+mj-lt"/>
              <a:buAutoNum type="arabicPeriod"/>
            </a:pPr>
            <a:r>
              <a:rPr lang="en-GB" sz="2400"/>
              <a:t>Scatter graph (</a:t>
            </a:r>
            <a:r>
              <a:rPr lang="en-GB" sz="2400">
                <a:latin typeface="Consolas" panose="020B0609020204030204" pitchFamily="49" charset="0"/>
              </a:rPr>
              <a:t>px.scatter()</a:t>
            </a:r>
            <a:r>
              <a:rPr lang="en-GB" sz="2400"/>
              <a:t>) to show the correlation between outcome (success or not) and payload mass (kg)</a:t>
            </a:r>
          </a:p>
          <a:p>
            <a:pPr marL="520700" lvl="1" indent="-342900"/>
            <a:r>
              <a:rPr lang="en-GB"/>
              <a:t>This could be filtered (using a </a:t>
            </a:r>
            <a:r>
              <a:rPr lang="en-GB">
                <a:latin typeface="Consolas" panose="020B0609020204030204" pitchFamily="49" charset="0"/>
              </a:rPr>
              <a:t>RangeSlider()</a:t>
            </a:r>
            <a:r>
              <a:rPr lang="en-GB"/>
              <a:t> object) by ranges of payload masses</a:t>
            </a:r>
          </a:p>
          <a:p>
            <a:pPr marL="520700" lvl="1" indent="-342900"/>
            <a:r>
              <a:rPr lang="en-GB"/>
              <a:t>It could also be filtered by booster version</a:t>
            </a:r>
          </a:p>
          <a:p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97F127-7F8D-3D64-CFC7-E94F4EC40E0E}"/>
              </a:ext>
            </a:extLst>
          </p:cNvPr>
          <p:cNvSpPr txBox="1"/>
          <p:nvPr/>
        </p:nvSpPr>
        <p:spPr>
          <a:xfrm>
            <a:off x="9032552" y="533912"/>
            <a:ext cx="1398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rgbClr val="0948C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GB" sz="2000" dirty="0">
              <a:solidFill>
                <a:srgbClr val="0948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735DD085-DBCC-F539-9193-D9E568C75E8D}"/>
              </a:ext>
            </a:extLst>
          </p:cNvPr>
          <p:cNvSpPr txBox="1">
            <a:spLocks/>
          </p:cNvSpPr>
          <p:nvPr/>
        </p:nvSpPr>
        <p:spPr>
          <a:xfrm>
            <a:off x="404813" y="1447801"/>
            <a:ext cx="11406187" cy="6964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>
                <a:solidFill>
                  <a:schemeClr val="tx1"/>
                </a:solidFill>
              </a:rPr>
              <a:t>The following steps were taking to develop, evaluate, and find the best performing classification model: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CDB530F-BD46-F408-09B5-B94DC0DE442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Predictive Analysis - Classification</a:t>
            </a:r>
            <a:endParaRPr lang="en-US" dirty="0"/>
          </a:p>
        </p:txBody>
      </p:sp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706B6A37-BFE7-D6FE-0DF5-D1A31F085B15}"/>
              </a:ext>
            </a:extLst>
          </p:cNvPr>
          <p:cNvSpPr txBox="1"/>
          <p:nvPr/>
        </p:nvSpPr>
        <p:spPr>
          <a:xfrm>
            <a:off x="9819382" y="521130"/>
            <a:ext cx="163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948C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GB" sz="2400" dirty="0">
              <a:solidFill>
                <a:srgbClr val="0948CB"/>
              </a:solidFill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3155ACF-90B6-6F53-F2F6-6CB079374379}"/>
              </a:ext>
            </a:extLst>
          </p:cNvPr>
          <p:cNvSpPr txBox="1">
            <a:spLocks/>
          </p:cNvSpPr>
          <p:nvPr/>
        </p:nvSpPr>
        <p:spPr>
          <a:xfrm>
            <a:off x="404813" y="2085331"/>
            <a:ext cx="3456432" cy="699646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Model Development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1B1D0A76-046F-4C5B-7C1B-71B028C915B6}"/>
              </a:ext>
            </a:extLst>
          </p:cNvPr>
          <p:cNvSpPr txBox="1">
            <a:spLocks/>
          </p:cNvSpPr>
          <p:nvPr/>
        </p:nvSpPr>
        <p:spPr>
          <a:xfrm>
            <a:off x="404812" y="2833358"/>
            <a:ext cx="3314923" cy="34039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tx1"/>
                </a:solidFill>
              </a:rPr>
              <a:t>To prepare the dataset for model development: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tx1"/>
                </a:solidFill>
              </a:rPr>
              <a:t>Load dataset		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tx1"/>
                </a:solidFill>
              </a:rPr>
              <a:t>Perform necessary data transformations (standardise and pre-process)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tx1"/>
                </a:solidFill>
              </a:rPr>
              <a:t>Split data into training and test data sets, using </a:t>
            </a:r>
            <a:r>
              <a:rPr lang="en-GB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train_test_split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()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tx1"/>
                </a:solidFill>
              </a:rPr>
              <a:t>Decide which type of machine learning algorithms are most appropriate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tx1"/>
                </a:solidFill>
              </a:rPr>
              <a:t>For each chosen algorithm: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tx1"/>
                </a:solidFill>
              </a:rPr>
              <a:t>Create a 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GridSearchCV</a:t>
            </a:r>
            <a:r>
              <a:rPr lang="en-GB" sz="1200" dirty="0">
                <a:solidFill>
                  <a:schemeClr val="tx1"/>
                </a:solidFill>
              </a:rPr>
              <a:t> object and a dictionary of parameters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tx1"/>
                </a:solidFill>
              </a:rPr>
              <a:t>Fit the object to the parameters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tx1"/>
                </a:solidFill>
              </a:rPr>
              <a:t>Use the training data set to train the model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9DD19EA-4850-2227-437A-B936FF925A7A}"/>
              </a:ext>
            </a:extLst>
          </p:cNvPr>
          <p:cNvSpPr txBox="1">
            <a:spLocks/>
          </p:cNvSpPr>
          <p:nvPr/>
        </p:nvSpPr>
        <p:spPr>
          <a:xfrm>
            <a:off x="4371046" y="2121171"/>
            <a:ext cx="2552253" cy="627966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Model Evaluation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0AC041AD-67EB-6976-2D8F-AA745C8D74CD}"/>
              </a:ext>
            </a:extLst>
          </p:cNvPr>
          <p:cNvSpPr txBox="1">
            <a:spLocks/>
          </p:cNvSpPr>
          <p:nvPr/>
        </p:nvSpPr>
        <p:spPr>
          <a:xfrm>
            <a:off x="4371047" y="2796483"/>
            <a:ext cx="3237121" cy="34408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For each chosen algorithm: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Using the output GridSearchCV object:</a:t>
            </a:r>
          </a:p>
          <a:p>
            <a:pPr marL="647700" lvl="2" indent="-285750"/>
            <a:r>
              <a:rPr lang="en-GB" sz="1000" dirty="0"/>
              <a:t>Check the tuned hyperparameters (</a:t>
            </a:r>
            <a:r>
              <a:rPr lang="en-GB" sz="1000" dirty="0" err="1">
                <a:latin typeface="Consolas" panose="020B0609020204030204" pitchFamily="49" charset="0"/>
              </a:rPr>
              <a:t>best_params</a:t>
            </a:r>
            <a:r>
              <a:rPr lang="en-GB" sz="1000" dirty="0"/>
              <a:t>_)</a:t>
            </a:r>
          </a:p>
          <a:p>
            <a:pPr marL="647700" lvl="2" indent="-285750"/>
            <a:r>
              <a:rPr lang="en-GB" sz="1000" dirty="0"/>
              <a:t>Check the accuracy (</a:t>
            </a:r>
            <a:r>
              <a:rPr lang="en-GB" sz="1000" dirty="0">
                <a:latin typeface="Consolas" panose="020B0609020204030204" pitchFamily="49" charset="0"/>
              </a:rPr>
              <a:t>score </a:t>
            </a:r>
            <a:r>
              <a:rPr lang="en-GB" sz="1000" dirty="0"/>
              <a:t>and</a:t>
            </a:r>
            <a:r>
              <a:rPr lang="en-GB" sz="1000" dirty="0">
                <a:latin typeface="Consolas" panose="020B0609020204030204" pitchFamily="49" charset="0"/>
              </a:rPr>
              <a:t> </a:t>
            </a:r>
            <a:r>
              <a:rPr lang="en-GB" sz="1000" dirty="0" err="1">
                <a:latin typeface="Consolas" panose="020B0609020204030204" pitchFamily="49" charset="0"/>
              </a:rPr>
              <a:t>best_score</a:t>
            </a:r>
            <a:r>
              <a:rPr lang="en-GB" sz="1000" dirty="0">
                <a:latin typeface="Consolas" panose="020B0609020204030204" pitchFamily="49" charset="0"/>
              </a:rPr>
              <a:t>_</a:t>
            </a:r>
            <a:r>
              <a:rPr lang="en-GB" sz="1000" dirty="0"/>
              <a:t>)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Plot and examine the Confusion Matrix</a:t>
            </a:r>
          </a:p>
          <a:p>
            <a:endParaRPr lang="en-GB" sz="1400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7D2A4F7-7C7C-0F57-4274-952F8C4355DC}"/>
              </a:ext>
            </a:extLst>
          </p:cNvPr>
          <p:cNvSpPr txBox="1">
            <a:spLocks/>
          </p:cNvSpPr>
          <p:nvPr/>
        </p:nvSpPr>
        <p:spPr>
          <a:xfrm>
            <a:off x="8330755" y="2074444"/>
            <a:ext cx="3456432" cy="72142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Finding the Best Classification Model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A338E076-3FA0-B6B1-2E87-1CB0E5545542}"/>
              </a:ext>
            </a:extLst>
          </p:cNvPr>
          <p:cNvSpPr txBox="1">
            <a:spLocks/>
          </p:cNvSpPr>
          <p:nvPr/>
        </p:nvSpPr>
        <p:spPr>
          <a:xfrm>
            <a:off x="8330755" y="2799668"/>
            <a:ext cx="3093837" cy="34376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Review the accuracy scores for all chosen algorithms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The model with the highest accuracy score is determined as the best performing model</a:t>
            </a:r>
            <a:endParaRPr lang="en-GB" sz="1800" dirty="0"/>
          </a:p>
        </p:txBody>
      </p:sp>
      <p:sp>
        <p:nvSpPr>
          <p:cNvPr id="14" name="Arrow: Right 14">
            <a:extLst>
              <a:ext uri="{FF2B5EF4-FFF2-40B4-BE49-F238E27FC236}">
                <a16:creationId xmlns:a16="http://schemas.microsoft.com/office/drawing/2014/main" id="{782150DF-D915-1A17-632E-43AC07C7F393}"/>
              </a:ext>
            </a:extLst>
          </p:cNvPr>
          <p:cNvSpPr/>
          <p:nvPr/>
        </p:nvSpPr>
        <p:spPr>
          <a:xfrm>
            <a:off x="3719736" y="2262749"/>
            <a:ext cx="360040" cy="344810"/>
          </a:xfrm>
          <a:prstGeom prst="rightArrow">
            <a:avLst>
              <a:gd name="adj1" fmla="val 50000"/>
              <a:gd name="adj2" fmla="val 55291"/>
            </a:avLst>
          </a:prstGeom>
          <a:solidFill>
            <a:srgbClr val="0948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>
              <a:solidFill>
                <a:schemeClr val="tx1"/>
              </a:solidFill>
            </a:endParaRPr>
          </a:p>
        </p:txBody>
      </p:sp>
      <p:sp>
        <p:nvSpPr>
          <p:cNvPr id="15" name="Arrow: Right 15">
            <a:extLst>
              <a:ext uri="{FF2B5EF4-FFF2-40B4-BE49-F238E27FC236}">
                <a16:creationId xmlns:a16="http://schemas.microsoft.com/office/drawing/2014/main" id="{2AAE1FB4-254F-B918-9D95-6AE097C60B0F}"/>
              </a:ext>
            </a:extLst>
          </p:cNvPr>
          <p:cNvSpPr/>
          <p:nvPr/>
        </p:nvSpPr>
        <p:spPr>
          <a:xfrm>
            <a:off x="7608168" y="2262749"/>
            <a:ext cx="360040" cy="344810"/>
          </a:xfrm>
          <a:prstGeom prst="rightArrow">
            <a:avLst>
              <a:gd name="adj1" fmla="val 50000"/>
              <a:gd name="adj2" fmla="val 55291"/>
            </a:avLst>
          </a:prstGeom>
          <a:solidFill>
            <a:srgbClr val="0948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>
              <a:solidFill>
                <a:schemeClr val="tx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5AB868-C128-3D0C-7558-9368F8850780}"/>
              </a:ext>
            </a:extLst>
          </p:cNvPr>
          <p:cNvGrpSpPr/>
          <p:nvPr/>
        </p:nvGrpSpPr>
        <p:grpSpPr>
          <a:xfrm>
            <a:off x="6610883" y="2168392"/>
            <a:ext cx="493689" cy="533524"/>
            <a:chOff x="5808998" y="4603333"/>
            <a:chExt cx="627520" cy="678153"/>
          </a:xfrm>
        </p:grpSpPr>
        <p:sp>
          <p:nvSpPr>
            <p:cNvPr id="17" name="Freeform: Shape 23">
              <a:extLst>
                <a:ext uri="{FF2B5EF4-FFF2-40B4-BE49-F238E27FC236}">
                  <a16:creationId xmlns:a16="http://schemas.microsoft.com/office/drawing/2014/main" id="{E0C99E92-27BD-E9A0-53AD-A8BF875C62ED}"/>
                </a:ext>
              </a:extLst>
            </p:cNvPr>
            <p:cNvSpPr/>
            <p:nvPr/>
          </p:nvSpPr>
          <p:spPr>
            <a:xfrm>
              <a:off x="6171760" y="4669521"/>
              <a:ext cx="261873" cy="248803"/>
            </a:xfrm>
            <a:custGeom>
              <a:avLst/>
              <a:gdLst>
                <a:gd name="connsiteX0" fmla="*/ 13393 w 261873"/>
                <a:gd name="connsiteY0" fmla="*/ 37253 h 248803"/>
                <a:gd name="connsiteX1" fmla="*/ 172175 w 261873"/>
                <a:gd name="connsiteY1" fmla="*/ 189653 h 248803"/>
                <a:gd name="connsiteX2" fmla="*/ 142838 w 261873"/>
                <a:gd name="connsiteY2" fmla="*/ 172222 h 248803"/>
                <a:gd name="connsiteX3" fmla="*/ 116341 w 261873"/>
                <a:gd name="connsiteY3" fmla="*/ 177095 h 248803"/>
                <a:gd name="connsiteX4" fmla="*/ 121215 w 261873"/>
                <a:gd name="connsiteY4" fmla="*/ 203592 h 248803"/>
                <a:gd name="connsiteX5" fmla="*/ 123788 w 261873"/>
                <a:gd name="connsiteY5" fmla="*/ 205083 h 248803"/>
                <a:gd name="connsiteX6" fmla="*/ 190463 w 261873"/>
                <a:gd name="connsiteY6" fmla="*/ 244612 h 248803"/>
                <a:gd name="connsiteX7" fmla="*/ 202369 w 261873"/>
                <a:gd name="connsiteY7" fmla="*/ 248803 h 248803"/>
                <a:gd name="connsiteX8" fmla="*/ 202845 w 261873"/>
                <a:gd name="connsiteY8" fmla="*/ 248803 h 248803"/>
                <a:gd name="connsiteX9" fmla="*/ 204369 w 261873"/>
                <a:gd name="connsiteY9" fmla="*/ 248803 h 248803"/>
                <a:gd name="connsiteX10" fmla="*/ 205131 w 261873"/>
                <a:gd name="connsiteY10" fmla="*/ 248803 h 248803"/>
                <a:gd name="connsiteX11" fmla="*/ 205131 w 261873"/>
                <a:gd name="connsiteY11" fmla="*/ 248803 h 248803"/>
                <a:gd name="connsiteX12" fmla="*/ 206655 w 261873"/>
                <a:gd name="connsiteY12" fmla="*/ 248803 h 248803"/>
                <a:gd name="connsiteX13" fmla="*/ 218276 w 261873"/>
                <a:gd name="connsiteY13" fmla="*/ 240040 h 248803"/>
                <a:gd name="connsiteX14" fmla="*/ 259995 w 261873"/>
                <a:gd name="connsiteY14" fmla="*/ 169841 h 248803"/>
                <a:gd name="connsiteX15" fmla="*/ 251057 w 261873"/>
                <a:gd name="connsiteY15" fmla="*/ 144426 h 248803"/>
                <a:gd name="connsiteX16" fmla="*/ 227134 w 261873"/>
                <a:gd name="connsiteY16" fmla="*/ 150791 h 248803"/>
                <a:gd name="connsiteX17" fmla="*/ 209513 w 261873"/>
                <a:gd name="connsiteY17" fmla="*/ 180795 h 248803"/>
                <a:gd name="connsiteX18" fmla="*/ 209513 w 261873"/>
                <a:gd name="connsiteY18" fmla="*/ 180795 h 248803"/>
                <a:gd name="connsiteX19" fmla="*/ 84640 w 261873"/>
                <a:gd name="connsiteY19" fmla="*/ 27537 h 248803"/>
                <a:gd name="connsiteX20" fmla="*/ 24728 w 261873"/>
                <a:gd name="connsiteY20" fmla="*/ 867 h 248803"/>
                <a:gd name="connsiteX21" fmla="*/ 867 w 261873"/>
                <a:gd name="connsiteY21" fmla="*/ 13393 h 248803"/>
                <a:gd name="connsiteX22" fmla="*/ 13393 w 261873"/>
                <a:gd name="connsiteY22" fmla="*/ 37253 h 24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61873" h="248803">
                  <a:moveTo>
                    <a:pt x="13393" y="37253"/>
                  </a:moveTo>
                  <a:cubicBezTo>
                    <a:pt x="87226" y="60452"/>
                    <a:pt x="145967" y="116833"/>
                    <a:pt x="172175" y="189653"/>
                  </a:cubicBezTo>
                  <a:lnTo>
                    <a:pt x="142838" y="172222"/>
                  </a:lnTo>
                  <a:cubicBezTo>
                    <a:pt x="134176" y="166251"/>
                    <a:pt x="122312" y="168433"/>
                    <a:pt x="116341" y="177095"/>
                  </a:cubicBezTo>
                  <a:cubicBezTo>
                    <a:pt x="110370" y="185758"/>
                    <a:pt x="112552" y="197621"/>
                    <a:pt x="121215" y="203592"/>
                  </a:cubicBezTo>
                  <a:cubicBezTo>
                    <a:pt x="122032" y="204156"/>
                    <a:pt x="122892" y="204654"/>
                    <a:pt x="123788" y="205083"/>
                  </a:cubicBezTo>
                  <a:lnTo>
                    <a:pt x="190463" y="244612"/>
                  </a:lnTo>
                  <a:cubicBezTo>
                    <a:pt x="193840" y="247322"/>
                    <a:pt x="198039" y="248799"/>
                    <a:pt x="202369" y="248803"/>
                  </a:cubicBezTo>
                  <a:lnTo>
                    <a:pt x="202845" y="248803"/>
                  </a:lnTo>
                  <a:lnTo>
                    <a:pt x="204369" y="248803"/>
                  </a:lnTo>
                  <a:lnTo>
                    <a:pt x="205131" y="248803"/>
                  </a:lnTo>
                  <a:lnTo>
                    <a:pt x="205131" y="248803"/>
                  </a:lnTo>
                  <a:lnTo>
                    <a:pt x="206655" y="248803"/>
                  </a:lnTo>
                  <a:cubicBezTo>
                    <a:pt x="211536" y="247535"/>
                    <a:pt x="215714" y="244384"/>
                    <a:pt x="218276" y="240040"/>
                  </a:cubicBezTo>
                  <a:lnTo>
                    <a:pt x="259995" y="169841"/>
                  </a:lnTo>
                  <a:cubicBezTo>
                    <a:pt x="264545" y="160355"/>
                    <a:pt x="260544" y="148976"/>
                    <a:pt x="251057" y="144426"/>
                  </a:cubicBezTo>
                  <a:cubicBezTo>
                    <a:pt x="242603" y="140372"/>
                    <a:pt x="232455" y="143071"/>
                    <a:pt x="227134" y="150791"/>
                  </a:cubicBezTo>
                  <a:lnTo>
                    <a:pt x="209513" y="180795"/>
                  </a:lnTo>
                  <a:lnTo>
                    <a:pt x="209513" y="180795"/>
                  </a:lnTo>
                  <a:cubicBezTo>
                    <a:pt x="187493" y="116454"/>
                    <a:pt x="143205" y="62101"/>
                    <a:pt x="84640" y="27537"/>
                  </a:cubicBezTo>
                  <a:cubicBezTo>
                    <a:pt x="65740" y="16414"/>
                    <a:pt x="45642" y="7467"/>
                    <a:pt x="24728" y="867"/>
                  </a:cubicBezTo>
                  <a:cubicBezTo>
                    <a:pt x="14680" y="-2263"/>
                    <a:pt x="3997" y="3345"/>
                    <a:pt x="867" y="13393"/>
                  </a:cubicBezTo>
                  <a:cubicBezTo>
                    <a:pt x="-2263" y="23441"/>
                    <a:pt x="3345" y="34123"/>
                    <a:pt x="13393" y="37253"/>
                  </a:cubicBezTo>
                  <a:close/>
                </a:path>
              </a:pathLst>
            </a:custGeom>
            <a:solidFill>
              <a:srgbClr val="0948C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24">
              <a:extLst>
                <a:ext uri="{FF2B5EF4-FFF2-40B4-BE49-F238E27FC236}">
                  <a16:creationId xmlns:a16="http://schemas.microsoft.com/office/drawing/2014/main" id="{A7483B70-7861-5438-74F2-C81394BCDBF1}"/>
                </a:ext>
              </a:extLst>
            </p:cNvPr>
            <p:cNvSpPr/>
            <p:nvPr/>
          </p:nvSpPr>
          <p:spPr>
            <a:xfrm>
              <a:off x="5808998" y="4701245"/>
              <a:ext cx="138654" cy="307657"/>
            </a:xfrm>
            <a:custGeom>
              <a:avLst/>
              <a:gdLst>
                <a:gd name="connsiteX0" fmla="*/ 7781 w 138654"/>
                <a:gd name="connsiteY0" fmla="*/ 292989 h 307657"/>
                <a:gd name="connsiteX1" fmla="*/ 26355 w 138654"/>
                <a:gd name="connsiteY1" fmla="*/ 307658 h 307657"/>
                <a:gd name="connsiteX2" fmla="*/ 30737 w 138654"/>
                <a:gd name="connsiteY2" fmla="*/ 307086 h 307657"/>
                <a:gd name="connsiteX3" fmla="*/ 44548 w 138654"/>
                <a:gd name="connsiteY3" fmla="*/ 284226 h 307657"/>
                <a:gd name="connsiteX4" fmla="*/ 73123 w 138654"/>
                <a:gd name="connsiteY4" fmla="*/ 101537 h 307657"/>
                <a:gd name="connsiteX5" fmla="*/ 99221 w 138654"/>
                <a:gd name="connsiteY5" fmla="*/ 65151 h 307657"/>
                <a:gd name="connsiteX6" fmla="*/ 99793 w 138654"/>
                <a:gd name="connsiteY6" fmla="*/ 65723 h 307657"/>
                <a:gd name="connsiteX7" fmla="*/ 99793 w 138654"/>
                <a:gd name="connsiteY7" fmla="*/ 100584 h 307657"/>
                <a:gd name="connsiteX8" fmla="*/ 118843 w 138654"/>
                <a:gd name="connsiteY8" fmla="*/ 119634 h 307657"/>
                <a:gd name="connsiteX9" fmla="*/ 137893 w 138654"/>
                <a:gd name="connsiteY9" fmla="*/ 100584 h 307657"/>
                <a:gd name="connsiteX10" fmla="*/ 138655 w 138654"/>
                <a:gd name="connsiteY10" fmla="*/ 19812 h 307657"/>
                <a:gd name="connsiteX11" fmla="*/ 119605 w 138654"/>
                <a:gd name="connsiteY11" fmla="*/ 762 h 307657"/>
                <a:gd name="connsiteX12" fmla="*/ 38738 w 138654"/>
                <a:gd name="connsiteY12" fmla="*/ 0 h 307657"/>
                <a:gd name="connsiteX13" fmla="*/ 19688 w 138654"/>
                <a:gd name="connsiteY13" fmla="*/ 19050 h 307657"/>
                <a:gd name="connsiteX14" fmla="*/ 38738 w 138654"/>
                <a:gd name="connsiteY14" fmla="*/ 38100 h 307657"/>
                <a:gd name="connsiteX15" fmla="*/ 72551 w 138654"/>
                <a:gd name="connsiteY15" fmla="*/ 38100 h 307657"/>
                <a:gd name="connsiteX16" fmla="*/ 39785 w 138654"/>
                <a:gd name="connsiteY16" fmla="*/ 81915 h 307657"/>
                <a:gd name="connsiteX17" fmla="*/ 7781 w 138654"/>
                <a:gd name="connsiteY17" fmla="*/ 292989 h 30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8654" h="307657">
                  <a:moveTo>
                    <a:pt x="7781" y="292989"/>
                  </a:moveTo>
                  <a:cubicBezTo>
                    <a:pt x="9816" y="301598"/>
                    <a:pt x="17509" y="307674"/>
                    <a:pt x="26355" y="307658"/>
                  </a:cubicBezTo>
                  <a:cubicBezTo>
                    <a:pt x="27833" y="307649"/>
                    <a:pt x="29305" y="307457"/>
                    <a:pt x="30737" y="307086"/>
                  </a:cubicBezTo>
                  <a:cubicBezTo>
                    <a:pt x="40806" y="304509"/>
                    <a:pt x="46951" y="294338"/>
                    <a:pt x="44548" y="284226"/>
                  </a:cubicBezTo>
                  <a:cubicBezTo>
                    <a:pt x="30027" y="221928"/>
                    <a:pt x="40273" y="156425"/>
                    <a:pt x="73123" y="101537"/>
                  </a:cubicBezTo>
                  <a:cubicBezTo>
                    <a:pt x="80730" y="88661"/>
                    <a:pt x="89464" y="76484"/>
                    <a:pt x="99221" y="65151"/>
                  </a:cubicBezTo>
                  <a:lnTo>
                    <a:pt x="99793" y="65723"/>
                  </a:lnTo>
                  <a:lnTo>
                    <a:pt x="99793" y="100584"/>
                  </a:lnTo>
                  <a:cubicBezTo>
                    <a:pt x="99793" y="111105"/>
                    <a:pt x="108322" y="119634"/>
                    <a:pt x="118843" y="119634"/>
                  </a:cubicBezTo>
                  <a:cubicBezTo>
                    <a:pt x="129364" y="119634"/>
                    <a:pt x="137893" y="111105"/>
                    <a:pt x="137893" y="100584"/>
                  </a:cubicBezTo>
                  <a:lnTo>
                    <a:pt x="138655" y="19812"/>
                  </a:lnTo>
                  <a:cubicBezTo>
                    <a:pt x="138655" y="9291"/>
                    <a:pt x="130126" y="762"/>
                    <a:pt x="119605" y="762"/>
                  </a:cubicBezTo>
                  <a:lnTo>
                    <a:pt x="38738" y="0"/>
                  </a:lnTo>
                  <a:cubicBezTo>
                    <a:pt x="28216" y="0"/>
                    <a:pt x="19688" y="8529"/>
                    <a:pt x="19688" y="19050"/>
                  </a:cubicBezTo>
                  <a:cubicBezTo>
                    <a:pt x="19688" y="29571"/>
                    <a:pt x="28216" y="38100"/>
                    <a:pt x="38738" y="38100"/>
                  </a:cubicBezTo>
                  <a:lnTo>
                    <a:pt x="72551" y="38100"/>
                  </a:lnTo>
                  <a:cubicBezTo>
                    <a:pt x="60264" y="51632"/>
                    <a:pt x="49293" y="66304"/>
                    <a:pt x="39785" y="81915"/>
                  </a:cubicBezTo>
                  <a:cubicBezTo>
                    <a:pt x="2095" y="145441"/>
                    <a:pt x="-9384" y="221146"/>
                    <a:pt x="7781" y="292989"/>
                  </a:cubicBezTo>
                  <a:close/>
                </a:path>
              </a:pathLst>
            </a:custGeom>
            <a:solidFill>
              <a:srgbClr val="0948C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" name="Freeform: Shape 25">
              <a:extLst>
                <a:ext uri="{FF2B5EF4-FFF2-40B4-BE49-F238E27FC236}">
                  <a16:creationId xmlns:a16="http://schemas.microsoft.com/office/drawing/2014/main" id="{DAE721F6-1258-068F-206D-A11A515EC61F}"/>
                </a:ext>
              </a:extLst>
            </p:cNvPr>
            <p:cNvSpPr/>
            <p:nvPr/>
          </p:nvSpPr>
          <p:spPr>
            <a:xfrm>
              <a:off x="5996339" y="5117044"/>
              <a:ext cx="318117" cy="164442"/>
            </a:xfrm>
            <a:custGeom>
              <a:avLst/>
              <a:gdLst>
                <a:gd name="connsiteX0" fmla="*/ 285112 w 318117"/>
                <a:gd name="connsiteY0" fmla="*/ 5783 h 164442"/>
                <a:gd name="connsiteX1" fmla="*/ 68418 w 318117"/>
                <a:gd name="connsiteY1" fmla="*/ 69124 h 164442"/>
                <a:gd name="connsiteX2" fmla="*/ 68418 w 318117"/>
                <a:gd name="connsiteY2" fmla="*/ 69124 h 164442"/>
                <a:gd name="connsiteX3" fmla="*/ 98707 w 318117"/>
                <a:gd name="connsiteY3" fmla="*/ 51979 h 164442"/>
                <a:gd name="connsiteX4" fmla="*/ 105708 w 318117"/>
                <a:gd name="connsiteY4" fmla="*/ 25928 h 164442"/>
                <a:gd name="connsiteX5" fmla="*/ 79657 w 318117"/>
                <a:gd name="connsiteY5" fmla="*/ 18927 h 164442"/>
                <a:gd name="connsiteX6" fmla="*/ 9649 w 318117"/>
                <a:gd name="connsiteY6" fmla="*/ 58646 h 164442"/>
                <a:gd name="connsiteX7" fmla="*/ 2487 w 318117"/>
                <a:gd name="connsiteY7" fmla="*/ 84618 h 164442"/>
                <a:gd name="connsiteX8" fmla="*/ 2505 w 318117"/>
                <a:gd name="connsiteY8" fmla="*/ 84650 h 164442"/>
                <a:gd name="connsiteX9" fmla="*/ 42605 w 318117"/>
                <a:gd name="connsiteY9" fmla="*/ 154849 h 164442"/>
                <a:gd name="connsiteX10" fmla="*/ 68704 w 318117"/>
                <a:gd name="connsiteY10" fmla="*/ 161897 h 164442"/>
                <a:gd name="connsiteX11" fmla="*/ 75752 w 318117"/>
                <a:gd name="connsiteY11" fmla="*/ 135799 h 164442"/>
                <a:gd name="connsiteX12" fmla="*/ 58702 w 318117"/>
                <a:gd name="connsiteY12" fmla="*/ 106081 h 164442"/>
                <a:gd name="connsiteX13" fmla="*/ 311591 w 318117"/>
                <a:gd name="connsiteY13" fmla="*/ 33405 h 164442"/>
                <a:gd name="connsiteX14" fmla="*/ 313422 w 318117"/>
                <a:gd name="connsiteY14" fmla="*/ 6526 h 164442"/>
                <a:gd name="connsiteX15" fmla="*/ 286543 w 318117"/>
                <a:gd name="connsiteY15" fmla="*/ 4696 h 164442"/>
                <a:gd name="connsiteX16" fmla="*/ 285397 w 318117"/>
                <a:gd name="connsiteY16" fmla="*/ 5783 h 164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17" h="164442">
                  <a:moveTo>
                    <a:pt x="285112" y="5783"/>
                  </a:moveTo>
                  <a:cubicBezTo>
                    <a:pt x="227208" y="60409"/>
                    <a:pt x="146627" y="83964"/>
                    <a:pt x="68418" y="69124"/>
                  </a:cubicBezTo>
                  <a:lnTo>
                    <a:pt x="68418" y="69124"/>
                  </a:lnTo>
                  <a:lnTo>
                    <a:pt x="98707" y="51979"/>
                  </a:lnTo>
                  <a:cubicBezTo>
                    <a:pt x="107834" y="46718"/>
                    <a:pt x="110969" y="35055"/>
                    <a:pt x="105708" y="25928"/>
                  </a:cubicBezTo>
                  <a:cubicBezTo>
                    <a:pt x="100447" y="16801"/>
                    <a:pt x="88784" y="13666"/>
                    <a:pt x="79657" y="18927"/>
                  </a:cubicBezTo>
                  <a:lnTo>
                    <a:pt x="9649" y="58646"/>
                  </a:lnTo>
                  <a:cubicBezTo>
                    <a:pt x="499" y="63840"/>
                    <a:pt x="-2707" y="75468"/>
                    <a:pt x="2487" y="84618"/>
                  </a:cubicBezTo>
                  <a:cubicBezTo>
                    <a:pt x="2492" y="84629"/>
                    <a:pt x="2499" y="84639"/>
                    <a:pt x="2505" y="84650"/>
                  </a:cubicBezTo>
                  <a:lnTo>
                    <a:pt x="42605" y="154849"/>
                  </a:lnTo>
                  <a:cubicBezTo>
                    <a:pt x="47866" y="164002"/>
                    <a:pt x="59550" y="167158"/>
                    <a:pt x="68704" y="161897"/>
                  </a:cubicBezTo>
                  <a:cubicBezTo>
                    <a:pt x="77857" y="156637"/>
                    <a:pt x="81013" y="144952"/>
                    <a:pt x="75752" y="135799"/>
                  </a:cubicBezTo>
                  <a:lnTo>
                    <a:pt x="58702" y="106081"/>
                  </a:lnTo>
                  <a:cubicBezTo>
                    <a:pt x="149801" y="124416"/>
                    <a:pt x="244126" y="97309"/>
                    <a:pt x="311591" y="33405"/>
                  </a:cubicBezTo>
                  <a:cubicBezTo>
                    <a:pt x="319519" y="26488"/>
                    <a:pt x="320339" y="14454"/>
                    <a:pt x="313422" y="6526"/>
                  </a:cubicBezTo>
                  <a:cubicBezTo>
                    <a:pt x="306506" y="-1401"/>
                    <a:pt x="294472" y="-2221"/>
                    <a:pt x="286543" y="4696"/>
                  </a:cubicBezTo>
                  <a:cubicBezTo>
                    <a:pt x="286147" y="5041"/>
                    <a:pt x="285764" y="5404"/>
                    <a:pt x="285397" y="5783"/>
                  </a:cubicBezTo>
                  <a:close/>
                </a:path>
              </a:pathLst>
            </a:custGeom>
            <a:solidFill>
              <a:srgbClr val="0948C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" name="Freeform: Shape 26">
              <a:extLst>
                <a:ext uri="{FF2B5EF4-FFF2-40B4-BE49-F238E27FC236}">
                  <a16:creationId xmlns:a16="http://schemas.microsoft.com/office/drawing/2014/main" id="{0CD5CBC5-E73E-CC55-82F3-8C627F37066F}"/>
                </a:ext>
              </a:extLst>
            </p:cNvPr>
            <p:cNvSpPr/>
            <p:nvPr/>
          </p:nvSpPr>
          <p:spPr>
            <a:xfrm>
              <a:off x="5822156" y="5032244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284"/>
                    <a:pt x="118284" y="152400"/>
                    <a:pt x="76200" y="152400"/>
                  </a:cubicBezTo>
                  <a:cubicBezTo>
                    <a:pt x="34116" y="152400"/>
                    <a:pt x="0" y="118284"/>
                    <a:pt x="0" y="76200"/>
                  </a:cubicBezTo>
                  <a:cubicBezTo>
                    <a:pt x="0" y="34116"/>
                    <a:pt x="34116" y="0"/>
                    <a:pt x="76200" y="0"/>
                  </a:cubicBezTo>
                  <a:cubicBezTo>
                    <a:pt x="118284" y="0"/>
                    <a:pt x="152400" y="34116"/>
                    <a:pt x="152400" y="7620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reeform: Shape 27">
              <a:extLst>
                <a:ext uri="{FF2B5EF4-FFF2-40B4-BE49-F238E27FC236}">
                  <a16:creationId xmlns:a16="http://schemas.microsoft.com/office/drawing/2014/main" id="{37B0133F-1B7C-EBD8-54B7-040B427EE928}"/>
                </a:ext>
              </a:extLst>
            </p:cNvPr>
            <p:cNvSpPr/>
            <p:nvPr/>
          </p:nvSpPr>
          <p:spPr>
            <a:xfrm>
              <a:off x="6284118" y="4967093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284"/>
                    <a:pt x="118284" y="152400"/>
                    <a:pt x="76200" y="152400"/>
                  </a:cubicBezTo>
                  <a:cubicBezTo>
                    <a:pt x="34116" y="152400"/>
                    <a:pt x="0" y="118284"/>
                    <a:pt x="0" y="76200"/>
                  </a:cubicBezTo>
                  <a:cubicBezTo>
                    <a:pt x="0" y="34116"/>
                    <a:pt x="34116" y="0"/>
                    <a:pt x="76200" y="0"/>
                  </a:cubicBezTo>
                  <a:cubicBezTo>
                    <a:pt x="118284" y="0"/>
                    <a:pt x="152400" y="34116"/>
                    <a:pt x="152400" y="7620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" name="Freeform: Shape 28">
              <a:extLst>
                <a:ext uri="{FF2B5EF4-FFF2-40B4-BE49-F238E27FC236}">
                  <a16:creationId xmlns:a16="http://schemas.microsoft.com/office/drawing/2014/main" id="{FF671205-C12D-AFF8-734E-46C42E01B2A4}"/>
                </a:ext>
              </a:extLst>
            </p:cNvPr>
            <p:cNvSpPr/>
            <p:nvPr/>
          </p:nvSpPr>
          <p:spPr>
            <a:xfrm>
              <a:off x="6000749" y="4603333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284"/>
                    <a:pt x="118284" y="152400"/>
                    <a:pt x="76200" y="152400"/>
                  </a:cubicBezTo>
                  <a:cubicBezTo>
                    <a:pt x="34116" y="152400"/>
                    <a:pt x="0" y="118284"/>
                    <a:pt x="0" y="76200"/>
                  </a:cubicBezTo>
                  <a:cubicBezTo>
                    <a:pt x="0" y="34116"/>
                    <a:pt x="34116" y="0"/>
                    <a:pt x="76200" y="0"/>
                  </a:cubicBezTo>
                  <a:cubicBezTo>
                    <a:pt x="118284" y="0"/>
                    <a:pt x="152400" y="34116"/>
                    <a:pt x="152400" y="7620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3" name="Graphic 31" descr="Trophy with solid fill">
            <a:extLst>
              <a:ext uri="{FF2B5EF4-FFF2-40B4-BE49-F238E27FC236}">
                <a16:creationId xmlns:a16="http://schemas.microsoft.com/office/drawing/2014/main" id="{1AA63104-8D4A-78FF-379F-D51AD9C1C38C}"/>
              </a:ext>
            </a:extLst>
          </p:cNvPr>
          <p:cNvSpPr/>
          <p:nvPr/>
        </p:nvSpPr>
        <p:spPr>
          <a:xfrm>
            <a:off x="11596756" y="2181201"/>
            <a:ext cx="504056" cy="546743"/>
          </a:xfrm>
          <a:custGeom>
            <a:avLst/>
            <a:gdLst>
              <a:gd name="connsiteX0" fmla="*/ 268778 w 314097"/>
              <a:gd name="connsiteY0" fmla="*/ 170510 h 354032"/>
              <a:gd name="connsiteX1" fmla="*/ 205958 w 314097"/>
              <a:gd name="connsiteY1" fmla="*/ 200574 h 354032"/>
              <a:gd name="connsiteX2" fmla="*/ 232881 w 314097"/>
              <a:gd name="connsiteY2" fmla="*/ 173202 h 354032"/>
              <a:gd name="connsiteX3" fmla="*/ 243201 w 314097"/>
              <a:gd name="connsiteY3" fmla="*/ 159741 h 354032"/>
              <a:gd name="connsiteX4" fmla="*/ 255316 w 314097"/>
              <a:gd name="connsiteY4" fmla="*/ 117113 h 354032"/>
              <a:gd name="connsiteX5" fmla="*/ 255316 w 314097"/>
              <a:gd name="connsiteY5" fmla="*/ 58781 h 354032"/>
              <a:gd name="connsiteX6" fmla="*/ 286726 w 314097"/>
              <a:gd name="connsiteY6" fmla="*/ 58781 h 354032"/>
              <a:gd name="connsiteX7" fmla="*/ 286726 w 314097"/>
              <a:gd name="connsiteY7" fmla="*/ 126985 h 354032"/>
              <a:gd name="connsiteX8" fmla="*/ 268778 w 314097"/>
              <a:gd name="connsiteY8" fmla="*/ 170510 h 354032"/>
              <a:gd name="connsiteX9" fmla="*/ 45768 w 314097"/>
              <a:gd name="connsiteY9" fmla="*/ 170510 h 354032"/>
              <a:gd name="connsiteX10" fmla="*/ 26923 w 314097"/>
              <a:gd name="connsiteY10" fmla="*/ 126985 h 354032"/>
              <a:gd name="connsiteX11" fmla="*/ 26923 w 314097"/>
              <a:gd name="connsiteY11" fmla="*/ 58332 h 354032"/>
              <a:gd name="connsiteX12" fmla="*/ 58332 w 314097"/>
              <a:gd name="connsiteY12" fmla="*/ 58332 h 354032"/>
              <a:gd name="connsiteX13" fmla="*/ 58332 w 314097"/>
              <a:gd name="connsiteY13" fmla="*/ 116665 h 354032"/>
              <a:gd name="connsiteX14" fmla="*/ 70448 w 314097"/>
              <a:gd name="connsiteY14" fmla="*/ 159292 h 354032"/>
              <a:gd name="connsiteX15" fmla="*/ 80768 w 314097"/>
              <a:gd name="connsiteY15" fmla="*/ 172754 h 354032"/>
              <a:gd name="connsiteX16" fmla="*/ 107691 w 314097"/>
              <a:gd name="connsiteY16" fmla="*/ 200125 h 354032"/>
              <a:gd name="connsiteX17" fmla="*/ 45768 w 314097"/>
              <a:gd name="connsiteY17" fmla="*/ 170510 h 354032"/>
              <a:gd name="connsiteX18" fmla="*/ 314097 w 314097"/>
              <a:gd name="connsiteY18" fmla="*/ 125639 h 354032"/>
              <a:gd name="connsiteX19" fmla="*/ 314097 w 314097"/>
              <a:gd name="connsiteY19" fmla="*/ 31410 h 354032"/>
              <a:gd name="connsiteX20" fmla="*/ 255765 w 314097"/>
              <a:gd name="connsiteY20" fmla="*/ 31410 h 354032"/>
              <a:gd name="connsiteX21" fmla="*/ 255765 w 314097"/>
              <a:gd name="connsiteY21" fmla="*/ 0 h 354032"/>
              <a:gd name="connsiteX22" fmla="*/ 157049 w 314097"/>
              <a:gd name="connsiteY22" fmla="*/ 0 h 354032"/>
              <a:gd name="connsiteX23" fmla="*/ 58332 w 314097"/>
              <a:gd name="connsiteY23" fmla="*/ 0 h 354032"/>
              <a:gd name="connsiteX24" fmla="*/ 58332 w 314097"/>
              <a:gd name="connsiteY24" fmla="*/ 31410 h 354032"/>
              <a:gd name="connsiteX25" fmla="*/ 0 w 314097"/>
              <a:gd name="connsiteY25" fmla="*/ 31410 h 354032"/>
              <a:gd name="connsiteX26" fmla="*/ 0 w 314097"/>
              <a:gd name="connsiteY26" fmla="*/ 125190 h 354032"/>
              <a:gd name="connsiteX27" fmla="*/ 25576 w 314097"/>
              <a:gd name="connsiteY27" fmla="*/ 188010 h 354032"/>
              <a:gd name="connsiteX28" fmla="*/ 132818 w 314097"/>
              <a:gd name="connsiteY28" fmla="*/ 228394 h 354032"/>
              <a:gd name="connsiteX29" fmla="*/ 139100 w 314097"/>
              <a:gd name="connsiteY29" fmla="*/ 250829 h 354032"/>
              <a:gd name="connsiteX30" fmla="*/ 139100 w 314097"/>
              <a:gd name="connsiteY30" fmla="*/ 309161 h 354032"/>
              <a:gd name="connsiteX31" fmla="*/ 116665 w 314097"/>
              <a:gd name="connsiteY31" fmla="*/ 309161 h 354032"/>
              <a:gd name="connsiteX32" fmla="*/ 98716 w 314097"/>
              <a:gd name="connsiteY32" fmla="*/ 327110 h 354032"/>
              <a:gd name="connsiteX33" fmla="*/ 76281 w 314097"/>
              <a:gd name="connsiteY33" fmla="*/ 327110 h 354032"/>
              <a:gd name="connsiteX34" fmla="*/ 58332 w 314097"/>
              <a:gd name="connsiteY34" fmla="*/ 345058 h 354032"/>
              <a:gd name="connsiteX35" fmla="*/ 58332 w 314097"/>
              <a:gd name="connsiteY35" fmla="*/ 354033 h 354032"/>
              <a:gd name="connsiteX36" fmla="*/ 255765 w 314097"/>
              <a:gd name="connsiteY36" fmla="*/ 354033 h 354032"/>
              <a:gd name="connsiteX37" fmla="*/ 255765 w 314097"/>
              <a:gd name="connsiteY37" fmla="*/ 345058 h 354032"/>
              <a:gd name="connsiteX38" fmla="*/ 237817 w 314097"/>
              <a:gd name="connsiteY38" fmla="*/ 327110 h 354032"/>
              <a:gd name="connsiteX39" fmla="*/ 215381 w 314097"/>
              <a:gd name="connsiteY39" fmla="*/ 327110 h 354032"/>
              <a:gd name="connsiteX40" fmla="*/ 197433 w 314097"/>
              <a:gd name="connsiteY40" fmla="*/ 309161 h 354032"/>
              <a:gd name="connsiteX41" fmla="*/ 174997 w 314097"/>
              <a:gd name="connsiteY41" fmla="*/ 309161 h 354032"/>
              <a:gd name="connsiteX42" fmla="*/ 174997 w 314097"/>
              <a:gd name="connsiteY42" fmla="*/ 251278 h 354032"/>
              <a:gd name="connsiteX43" fmla="*/ 181279 w 314097"/>
              <a:gd name="connsiteY43" fmla="*/ 228842 h 354032"/>
              <a:gd name="connsiteX44" fmla="*/ 288521 w 314097"/>
              <a:gd name="connsiteY44" fmla="*/ 188458 h 354032"/>
              <a:gd name="connsiteX45" fmla="*/ 314097 w 314097"/>
              <a:gd name="connsiteY45" fmla="*/ 125639 h 354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14097" h="354032">
                <a:moveTo>
                  <a:pt x="268778" y="170510"/>
                </a:moveTo>
                <a:cubicBezTo>
                  <a:pt x="253073" y="186664"/>
                  <a:pt x="238265" y="196984"/>
                  <a:pt x="205958" y="200574"/>
                </a:cubicBezTo>
                <a:cubicBezTo>
                  <a:pt x="214484" y="192048"/>
                  <a:pt x="224355" y="183523"/>
                  <a:pt x="232881" y="173202"/>
                </a:cubicBezTo>
                <a:cubicBezTo>
                  <a:pt x="236470" y="169164"/>
                  <a:pt x="243201" y="160190"/>
                  <a:pt x="243201" y="159741"/>
                </a:cubicBezTo>
                <a:cubicBezTo>
                  <a:pt x="250829" y="147177"/>
                  <a:pt x="255316" y="132818"/>
                  <a:pt x="255316" y="117113"/>
                </a:cubicBezTo>
                <a:lnTo>
                  <a:pt x="255316" y="58781"/>
                </a:lnTo>
                <a:lnTo>
                  <a:pt x="286726" y="58781"/>
                </a:lnTo>
                <a:lnTo>
                  <a:pt x="286726" y="126985"/>
                </a:lnTo>
                <a:cubicBezTo>
                  <a:pt x="287175" y="127882"/>
                  <a:pt x="288072" y="150318"/>
                  <a:pt x="268778" y="170510"/>
                </a:cubicBezTo>
                <a:close/>
                <a:moveTo>
                  <a:pt x="45768" y="170510"/>
                </a:moveTo>
                <a:cubicBezTo>
                  <a:pt x="26025" y="150318"/>
                  <a:pt x="26923" y="127882"/>
                  <a:pt x="26923" y="126985"/>
                </a:cubicBezTo>
                <a:lnTo>
                  <a:pt x="26923" y="58332"/>
                </a:lnTo>
                <a:lnTo>
                  <a:pt x="58332" y="58332"/>
                </a:lnTo>
                <a:lnTo>
                  <a:pt x="58332" y="116665"/>
                </a:lnTo>
                <a:cubicBezTo>
                  <a:pt x="58332" y="132370"/>
                  <a:pt x="62819" y="146728"/>
                  <a:pt x="70448" y="159292"/>
                </a:cubicBezTo>
                <a:cubicBezTo>
                  <a:pt x="70448" y="159741"/>
                  <a:pt x="77178" y="169164"/>
                  <a:pt x="80768" y="172754"/>
                </a:cubicBezTo>
                <a:cubicBezTo>
                  <a:pt x="89742" y="183074"/>
                  <a:pt x="99165" y="191599"/>
                  <a:pt x="107691" y="200125"/>
                </a:cubicBezTo>
                <a:cubicBezTo>
                  <a:pt x="76281" y="196535"/>
                  <a:pt x="61025" y="186215"/>
                  <a:pt x="45768" y="170510"/>
                </a:cubicBezTo>
                <a:close/>
                <a:moveTo>
                  <a:pt x="314097" y="125639"/>
                </a:moveTo>
                <a:lnTo>
                  <a:pt x="314097" y="31410"/>
                </a:lnTo>
                <a:lnTo>
                  <a:pt x="255765" y="31410"/>
                </a:lnTo>
                <a:lnTo>
                  <a:pt x="255765" y="0"/>
                </a:lnTo>
                <a:lnTo>
                  <a:pt x="157049" y="0"/>
                </a:lnTo>
                <a:lnTo>
                  <a:pt x="58332" y="0"/>
                </a:lnTo>
                <a:lnTo>
                  <a:pt x="58332" y="31410"/>
                </a:lnTo>
                <a:lnTo>
                  <a:pt x="0" y="31410"/>
                </a:lnTo>
                <a:lnTo>
                  <a:pt x="0" y="125190"/>
                </a:lnTo>
                <a:cubicBezTo>
                  <a:pt x="0" y="129677"/>
                  <a:pt x="0" y="160638"/>
                  <a:pt x="25576" y="188010"/>
                </a:cubicBezTo>
                <a:cubicBezTo>
                  <a:pt x="50256" y="214035"/>
                  <a:pt x="80319" y="227496"/>
                  <a:pt x="132818" y="228394"/>
                </a:cubicBezTo>
                <a:cubicBezTo>
                  <a:pt x="136857" y="235124"/>
                  <a:pt x="139100" y="242752"/>
                  <a:pt x="139100" y="250829"/>
                </a:cubicBezTo>
                <a:lnTo>
                  <a:pt x="139100" y="309161"/>
                </a:lnTo>
                <a:lnTo>
                  <a:pt x="116665" y="309161"/>
                </a:lnTo>
                <a:cubicBezTo>
                  <a:pt x="106793" y="309161"/>
                  <a:pt x="98716" y="317238"/>
                  <a:pt x="98716" y="327110"/>
                </a:cubicBezTo>
                <a:lnTo>
                  <a:pt x="76281" y="327110"/>
                </a:lnTo>
                <a:cubicBezTo>
                  <a:pt x="66409" y="327110"/>
                  <a:pt x="58332" y="335187"/>
                  <a:pt x="58332" y="345058"/>
                </a:cubicBezTo>
                <a:lnTo>
                  <a:pt x="58332" y="354033"/>
                </a:lnTo>
                <a:lnTo>
                  <a:pt x="255765" y="354033"/>
                </a:lnTo>
                <a:lnTo>
                  <a:pt x="255765" y="345058"/>
                </a:lnTo>
                <a:cubicBezTo>
                  <a:pt x="255765" y="335187"/>
                  <a:pt x="247688" y="327110"/>
                  <a:pt x="237817" y="327110"/>
                </a:cubicBezTo>
                <a:lnTo>
                  <a:pt x="215381" y="327110"/>
                </a:lnTo>
                <a:cubicBezTo>
                  <a:pt x="215381" y="317238"/>
                  <a:pt x="207304" y="309161"/>
                  <a:pt x="197433" y="309161"/>
                </a:cubicBezTo>
                <a:lnTo>
                  <a:pt x="174997" y="309161"/>
                </a:lnTo>
                <a:lnTo>
                  <a:pt x="174997" y="251278"/>
                </a:lnTo>
                <a:cubicBezTo>
                  <a:pt x="174997" y="243201"/>
                  <a:pt x="177241" y="235573"/>
                  <a:pt x="181279" y="228842"/>
                </a:cubicBezTo>
                <a:cubicBezTo>
                  <a:pt x="233778" y="227945"/>
                  <a:pt x="263842" y="214035"/>
                  <a:pt x="288521" y="188458"/>
                </a:cubicBezTo>
                <a:cubicBezTo>
                  <a:pt x="314097" y="161536"/>
                  <a:pt x="314097" y="130126"/>
                  <a:pt x="314097" y="125639"/>
                </a:cubicBezTo>
                <a:close/>
              </a:path>
            </a:pathLst>
          </a:custGeom>
          <a:solidFill>
            <a:srgbClr val="0948CB"/>
          </a:solidFill>
          <a:ln w="4465" cap="flat">
            <a:noFill/>
            <a:prstDash val="solid"/>
            <a:miter/>
          </a:ln>
        </p:spPr>
        <p:txBody>
          <a:bodyPr lIns="0" tIns="0" rIns="0" bIns="216000" rtlCol="0" anchor="ctr"/>
          <a:lstStyle/>
          <a:p>
            <a:pPr algn="ctr"/>
            <a:r>
              <a:rPr lang="en-GB" sz="2400" dirty="0"/>
              <a:t>1</a:t>
            </a:r>
          </a:p>
        </p:txBody>
      </p:sp>
      <p:grpSp>
        <p:nvGrpSpPr>
          <p:cNvPr id="24" name="Graphic 34" descr="Gears with solid fill">
            <a:extLst>
              <a:ext uri="{FF2B5EF4-FFF2-40B4-BE49-F238E27FC236}">
                <a16:creationId xmlns:a16="http://schemas.microsoft.com/office/drawing/2014/main" id="{2957DF60-8A41-46C0-4FC4-7CD14A792A6F}"/>
              </a:ext>
            </a:extLst>
          </p:cNvPr>
          <p:cNvGrpSpPr/>
          <p:nvPr/>
        </p:nvGrpSpPr>
        <p:grpSpPr>
          <a:xfrm>
            <a:off x="2947420" y="2213176"/>
            <a:ext cx="414510" cy="532054"/>
            <a:chOff x="6572721" y="4986786"/>
            <a:chExt cx="621030" cy="751522"/>
          </a:xfrm>
          <a:solidFill>
            <a:schemeClr val="accent2"/>
          </a:solidFill>
        </p:grpSpPr>
        <p:sp>
          <p:nvSpPr>
            <p:cNvPr id="25" name="Freeform: Shape 36">
              <a:extLst>
                <a:ext uri="{FF2B5EF4-FFF2-40B4-BE49-F238E27FC236}">
                  <a16:creationId xmlns:a16="http://schemas.microsoft.com/office/drawing/2014/main" id="{BABB129C-CAE7-BCCE-A463-AB9268390E19}"/>
                </a:ext>
              </a:extLst>
            </p:cNvPr>
            <p:cNvSpPr/>
            <p:nvPr/>
          </p:nvSpPr>
          <p:spPr>
            <a:xfrm>
              <a:off x="6787987" y="4986786"/>
              <a:ext cx="405764" cy="404812"/>
            </a:xfrm>
            <a:custGeom>
              <a:avLst/>
              <a:gdLst>
                <a:gd name="connsiteX0" fmla="*/ 202883 w 405764"/>
                <a:gd name="connsiteY0" fmla="*/ 274320 h 404812"/>
                <a:gd name="connsiteX1" fmla="*/ 131445 w 405764"/>
                <a:gd name="connsiteY1" fmla="*/ 202883 h 404812"/>
                <a:gd name="connsiteX2" fmla="*/ 202883 w 405764"/>
                <a:gd name="connsiteY2" fmla="*/ 131445 h 404812"/>
                <a:gd name="connsiteX3" fmla="*/ 274320 w 405764"/>
                <a:gd name="connsiteY3" fmla="*/ 202883 h 404812"/>
                <a:gd name="connsiteX4" fmla="*/ 202883 w 405764"/>
                <a:gd name="connsiteY4" fmla="*/ 274320 h 404812"/>
                <a:gd name="connsiteX5" fmla="*/ 363855 w 405764"/>
                <a:gd name="connsiteY5" fmla="*/ 158115 h 404812"/>
                <a:gd name="connsiteX6" fmla="*/ 348615 w 405764"/>
                <a:gd name="connsiteY6" fmla="*/ 120968 h 404812"/>
                <a:gd name="connsiteX7" fmla="*/ 363855 w 405764"/>
                <a:gd name="connsiteY7" fmla="*/ 76200 h 404812"/>
                <a:gd name="connsiteX8" fmla="*/ 329565 w 405764"/>
                <a:gd name="connsiteY8" fmla="*/ 41910 h 404812"/>
                <a:gd name="connsiteX9" fmla="*/ 284798 w 405764"/>
                <a:gd name="connsiteY9" fmla="*/ 57150 h 404812"/>
                <a:gd name="connsiteX10" fmla="*/ 247650 w 405764"/>
                <a:gd name="connsiteY10" fmla="*/ 41910 h 404812"/>
                <a:gd name="connsiteX11" fmla="*/ 226695 w 405764"/>
                <a:gd name="connsiteY11" fmla="*/ 0 h 404812"/>
                <a:gd name="connsiteX12" fmla="*/ 179070 w 405764"/>
                <a:gd name="connsiteY12" fmla="*/ 0 h 404812"/>
                <a:gd name="connsiteX13" fmla="*/ 158115 w 405764"/>
                <a:gd name="connsiteY13" fmla="*/ 41910 h 404812"/>
                <a:gd name="connsiteX14" fmla="*/ 120968 w 405764"/>
                <a:gd name="connsiteY14" fmla="*/ 57150 h 404812"/>
                <a:gd name="connsiteX15" fmla="*/ 76200 w 405764"/>
                <a:gd name="connsiteY15" fmla="*/ 41910 h 404812"/>
                <a:gd name="connsiteX16" fmla="*/ 41910 w 405764"/>
                <a:gd name="connsiteY16" fmla="*/ 76200 h 404812"/>
                <a:gd name="connsiteX17" fmla="*/ 57150 w 405764"/>
                <a:gd name="connsiteY17" fmla="*/ 120968 h 404812"/>
                <a:gd name="connsiteX18" fmla="*/ 41910 w 405764"/>
                <a:gd name="connsiteY18" fmla="*/ 158115 h 404812"/>
                <a:gd name="connsiteX19" fmla="*/ 0 w 405764"/>
                <a:gd name="connsiteY19" fmla="*/ 179070 h 404812"/>
                <a:gd name="connsiteX20" fmla="*/ 0 w 405764"/>
                <a:gd name="connsiteY20" fmla="*/ 226695 h 404812"/>
                <a:gd name="connsiteX21" fmla="*/ 41910 w 405764"/>
                <a:gd name="connsiteY21" fmla="*/ 247650 h 404812"/>
                <a:gd name="connsiteX22" fmla="*/ 57150 w 405764"/>
                <a:gd name="connsiteY22" fmla="*/ 284798 h 404812"/>
                <a:gd name="connsiteX23" fmla="*/ 41910 w 405764"/>
                <a:gd name="connsiteY23" fmla="*/ 329565 h 404812"/>
                <a:gd name="connsiteX24" fmla="*/ 75248 w 405764"/>
                <a:gd name="connsiteY24" fmla="*/ 362903 h 404812"/>
                <a:gd name="connsiteX25" fmla="*/ 120015 w 405764"/>
                <a:gd name="connsiteY25" fmla="*/ 347663 h 404812"/>
                <a:gd name="connsiteX26" fmla="*/ 157163 w 405764"/>
                <a:gd name="connsiteY26" fmla="*/ 362903 h 404812"/>
                <a:gd name="connsiteX27" fmla="*/ 178118 w 405764"/>
                <a:gd name="connsiteY27" fmla="*/ 404813 h 404812"/>
                <a:gd name="connsiteX28" fmla="*/ 225743 w 405764"/>
                <a:gd name="connsiteY28" fmla="*/ 404813 h 404812"/>
                <a:gd name="connsiteX29" fmla="*/ 246698 w 405764"/>
                <a:gd name="connsiteY29" fmla="*/ 362903 h 404812"/>
                <a:gd name="connsiteX30" fmla="*/ 283845 w 405764"/>
                <a:gd name="connsiteY30" fmla="*/ 347663 h 404812"/>
                <a:gd name="connsiteX31" fmla="*/ 328613 w 405764"/>
                <a:gd name="connsiteY31" fmla="*/ 362903 h 404812"/>
                <a:gd name="connsiteX32" fmla="*/ 362903 w 405764"/>
                <a:gd name="connsiteY32" fmla="*/ 329565 h 404812"/>
                <a:gd name="connsiteX33" fmla="*/ 347663 w 405764"/>
                <a:gd name="connsiteY33" fmla="*/ 284798 h 404812"/>
                <a:gd name="connsiteX34" fmla="*/ 363855 w 405764"/>
                <a:gd name="connsiteY34" fmla="*/ 247650 h 404812"/>
                <a:gd name="connsiteX35" fmla="*/ 405765 w 405764"/>
                <a:gd name="connsiteY35" fmla="*/ 226695 h 404812"/>
                <a:gd name="connsiteX36" fmla="*/ 405765 w 405764"/>
                <a:gd name="connsiteY36" fmla="*/ 179070 h 404812"/>
                <a:gd name="connsiteX37" fmla="*/ 363855 w 405764"/>
                <a:gd name="connsiteY37" fmla="*/ 158115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05764" h="404812">
                  <a:moveTo>
                    <a:pt x="202883" y="274320"/>
                  </a:moveTo>
                  <a:cubicBezTo>
                    <a:pt x="162877" y="274320"/>
                    <a:pt x="131445" y="241935"/>
                    <a:pt x="131445" y="202883"/>
                  </a:cubicBezTo>
                  <a:cubicBezTo>
                    <a:pt x="131445" y="163830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3"/>
                  </a:cubicBezTo>
                  <a:cubicBezTo>
                    <a:pt x="274320" y="241935"/>
                    <a:pt x="241935" y="274320"/>
                    <a:pt x="202883" y="274320"/>
                  </a:cubicBezTo>
                  <a:close/>
                  <a:moveTo>
                    <a:pt x="363855" y="158115"/>
                  </a:moveTo>
                  <a:cubicBezTo>
                    <a:pt x="360045" y="144780"/>
                    <a:pt x="355283" y="132398"/>
                    <a:pt x="348615" y="120968"/>
                  </a:cubicBez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7" y="50483"/>
                    <a:pt x="260985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3"/>
                    <a:pt x="120968" y="57150"/>
                  </a:cubicBezTo>
                  <a:lnTo>
                    <a:pt x="76200" y="41910"/>
                  </a:lnTo>
                  <a:lnTo>
                    <a:pt x="41910" y="76200"/>
                  </a:lnTo>
                  <a:lnTo>
                    <a:pt x="57150" y="120968"/>
                  </a:lnTo>
                  <a:cubicBezTo>
                    <a:pt x="50482" y="132398"/>
                    <a:pt x="45720" y="144780"/>
                    <a:pt x="41910" y="158115"/>
                  </a:cubicBezTo>
                  <a:lnTo>
                    <a:pt x="0" y="179070"/>
                  </a:lnTo>
                  <a:lnTo>
                    <a:pt x="0" y="226695"/>
                  </a:lnTo>
                  <a:lnTo>
                    <a:pt x="41910" y="247650"/>
                  </a:lnTo>
                  <a:cubicBezTo>
                    <a:pt x="45720" y="260985"/>
                    <a:pt x="50482" y="273368"/>
                    <a:pt x="57150" y="284798"/>
                  </a:cubicBezTo>
                  <a:lnTo>
                    <a:pt x="41910" y="329565"/>
                  </a:lnTo>
                  <a:lnTo>
                    <a:pt x="75248" y="362903"/>
                  </a:lnTo>
                  <a:lnTo>
                    <a:pt x="120015" y="347663"/>
                  </a:lnTo>
                  <a:cubicBezTo>
                    <a:pt x="131445" y="354330"/>
                    <a:pt x="143827" y="359093"/>
                    <a:pt x="157163" y="362903"/>
                  </a:cubicBezTo>
                  <a:lnTo>
                    <a:pt x="178118" y="404813"/>
                  </a:lnTo>
                  <a:lnTo>
                    <a:pt x="225743" y="404813"/>
                  </a:lnTo>
                  <a:lnTo>
                    <a:pt x="246698" y="362903"/>
                  </a:lnTo>
                  <a:cubicBezTo>
                    <a:pt x="260033" y="359093"/>
                    <a:pt x="272415" y="354330"/>
                    <a:pt x="283845" y="347663"/>
                  </a:cubicBezTo>
                  <a:lnTo>
                    <a:pt x="328613" y="362903"/>
                  </a:lnTo>
                  <a:lnTo>
                    <a:pt x="362903" y="329565"/>
                  </a:lnTo>
                  <a:lnTo>
                    <a:pt x="347663" y="284798"/>
                  </a:lnTo>
                  <a:cubicBezTo>
                    <a:pt x="354330" y="273368"/>
                    <a:pt x="360045" y="260033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6" name="Freeform: Shape 37">
              <a:extLst>
                <a:ext uri="{FF2B5EF4-FFF2-40B4-BE49-F238E27FC236}">
                  <a16:creationId xmlns:a16="http://schemas.microsoft.com/office/drawing/2014/main" id="{22054482-3E12-FE4D-38A5-0FFAA5F103BA}"/>
                </a:ext>
              </a:extLst>
            </p:cNvPr>
            <p:cNvSpPr/>
            <p:nvPr/>
          </p:nvSpPr>
          <p:spPr>
            <a:xfrm>
              <a:off x="6572721" y="5333496"/>
              <a:ext cx="405765" cy="404812"/>
            </a:xfrm>
            <a:custGeom>
              <a:avLst/>
              <a:gdLst>
                <a:gd name="connsiteX0" fmla="*/ 202883 w 405765"/>
                <a:gd name="connsiteY0" fmla="*/ 274320 h 404812"/>
                <a:gd name="connsiteX1" fmla="*/ 131445 w 405765"/>
                <a:gd name="connsiteY1" fmla="*/ 202882 h 404812"/>
                <a:gd name="connsiteX2" fmla="*/ 202883 w 405765"/>
                <a:gd name="connsiteY2" fmla="*/ 131445 h 404812"/>
                <a:gd name="connsiteX3" fmla="*/ 274320 w 405765"/>
                <a:gd name="connsiteY3" fmla="*/ 202882 h 404812"/>
                <a:gd name="connsiteX4" fmla="*/ 202883 w 405765"/>
                <a:gd name="connsiteY4" fmla="*/ 274320 h 404812"/>
                <a:gd name="connsiteX5" fmla="*/ 202883 w 405765"/>
                <a:gd name="connsiteY5" fmla="*/ 274320 h 404812"/>
                <a:gd name="connsiteX6" fmla="*/ 348615 w 405765"/>
                <a:gd name="connsiteY6" fmla="*/ 120967 h 404812"/>
                <a:gd name="connsiteX7" fmla="*/ 363855 w 405765"/>
                <a:gd name="connsiteY7" fmla="*/ 76200 h 404812"/>
                <a:gd name="connsiteX8" fmla="*/ 329565 w 405765"/>
                <a:gd name="connsiteY8" fmla="*/ 41910 h 404812"/>
                <a:gd name="connsiteX9" fmla="*/ 284798 w 405765"/>
                <a:gd name="connsiteY9" fmla="*/ 57150 h 404812"/>
                <a:gd name="connsiteX10" fmla="*/ 247650 w 405765"/>
                <a:gd name="connsiteY10" fmla="*/ 41910 h 404812"/>
                <a:gd name="connsiteX11" fmla="*/ 226695 w 405765"/>
                <a:gd name="connsiteY11" fmla="*/ 0 h 404812"/>
                <a:gd name="connsiteX12" fmla="*/ 179070 w 405765"/>
                <a:gd name="connsiteY12" fmla="*/ 0 h 404812"/>
                <a:gd name="connsiteX13" fmla="*/ 158115 w 405765"/>
                <a:gd name="connsiteY13" fmla="*/ 41910 h 404812"/>
                <a:gd name="connsiteX14" fmla="*/ 120968 w 405765"/>
                <a:gd name="connsiteY14" fmla="*/ 57150 h 404812"/>
                <a:gd name="connsiteX15" fmla="*/ 76200 w 405765"/>
                <a:gd name="connsiteY15" fmla="*/ 41910 h 404812"/>
                <a:gd name="connsiteX16" fmla="*/ 42863 w 405765"/>
                <a:gd name="connsiteY16" fmla="*/ 75247 h 404812"/>
                <a:gd name="connsiteX17" fmla="*/ 57150 w 405765"/>
                <a:gd name="connsiteY17" fmla="*/ 120015 h 404812"/>
                <a:gd name="connsiteX18" fmla="*/ 41910 w 405765"/>
                <a:gd name="connsiteY18" fmla="*/ 157163 h 404812"/>
                <a:gd name="connsiteX19" fmla="*/ 0 w 405765"/>
                <a:gd name="connsiteY19" fmla="*/ 178117 h 404812"/>
                <a:gd name="connsiteX20" fmla="*/ 0 w 405765"/>
                <a:gd name="connsiteY20" fmla="*/ 225742 h 404812"/>
                <a:gd name="connsiteX21" fmla="*/ 41910 w 405765"/>
                <a:gd name="connsiteY21" fmla="*/ 246698 h 404812"/>
                <a:gd name="connsiteX22" fmla="*/ 57150 w 405765"/>
                <a:gd name="connsiteY22" fmla="*/ 283845 h 404812"/>
                <a:gd name="connsiteX23" fmla="*/ 42863 w 405765"/>
                <a:gd name="connsiteY23" fmla="*/ 328613 h 404812"/>
                <a:gd name="connsiteX24" fmla="*/ 76200 w 405765"/>
                <a:gd name="connsiteY24" fmla="*/ 361950 h 404812"/>
                <a:gd name="connsiteX25" fmla="*/ 120968 w 405765"/>
                <a:gd name="connsiteY25" fmla="*/ 347663 h 404812"/>
                <a:gd name="connsiteX26" fmla="*/ 158115 w 405765"/>
                <a:gd name="connsiteY26" fmla="*/ 362903 h 404812"/>
                <a:gd name="connsiteX27" fmla="*/ 179070 w 405765"/>
                <a:gd name="connsiteY27" fmla="*/ 404813 h 404812"/>
                <a:gd name="connsiteX28" fmla="*/ 226695 w 405765"/>
                <a:gd name="connsiteY28" fmla="*/ 404813 h 404812"/>
                <a:gd name="connsiteX29" fmla="*/ 247650 w 405765"/>
                <a:gd name="connsiteY29" fmla="*/ 362903 h 404812"/>
                <a:gd name="connsiteX30" fmla="*/ 284798 w 405765"/>
                <a:gd name="connsiteY30" fmla="*/ 347663 h 404812"/>
                <a:gd name="connsiteX31" fmla="*/ 329565 w 405765"/>
                <a:gd name="connsiteY31" fmla="*/ 362903 h 404812"/>
                <a:gd name="connsiteX32" fmla="*/ 362903 w 405765"/>
                <a:gd name="connsiteY32" fmla="*/ 328613 h 404812"/>
                <a:gd name="connsiteX33" fmla="*/ 348615 w 405765"/>
                <a:gd name="connsiteY33" fmla="*/ 284798 h 404812"/>
                <a:gd name="connsiteX34" fmla="*/ 363855 w 405765"/>
                <a:gd name="connsiteY34" fmla="*/ 247650 h 404812"/>
                <a:gd name="connsiteX35" fmla="*/ 405765 w 405765"/>
                <a:gd name="connsiteY35" fmla="*/ 226695 h 404812"/>
                <a:gd name="connsiteX36" fmla="*/ 405765 w 405765"/>
                <a:gd name="connsiteY36" fmla="*/ 179070 h 404812"/>
                <a:gd name="connsiteX37" fmla="*/ 363855 w 405765"/>
                <a:gd name="connsiteY37" fmla="*/ 158115 h 404812"/>
                <a:gd name="connsiteX38" fmla="*/ 348615 w 405765"/>
                <a:gd name="connsiteY38" fmla="*/ 120967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05765" h="404812">
                  <a:moveTo>
                    <a:pt x="202883" y="274320"/>
                  </a:moveTo>
                  <a:cubicBezTo>
                    <a:pt x="162878" y="274320"/>
                    <a:pt x="131445" y="241935"/>
                    <a:pt x="131445" y="202882"/>
                  </a:cubicBezTo>
                  <a:cubicBezTo>
                    <a:pt x="131445" y="162877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2"/>
                  </a:cubicBezTo>
                  <a:cubicBezTo>
                    <a:pt x="274320" y="241935"/>
                    <a:pt x="242888" y="274320"/>
                    <a:pt x="202883" y="274320"/>
                  </a:cubicBezTo>
                  <a:lnTo>
                    <a:pt x="202883" y="274320"/>
                  </a:lnTo>
                  <a:close/>
                  <a:moveTo>
                    <a:pt x="348615" y="120967"/>
                  </a:move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8" y="50482"/>
                    <a:pt x="260033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2"/>
                    <a:pt x="120968" y="57150"/>
                  </a:cubicBezTo>
                  <a:lnTo>
                    <a:pt x="76200" y="41910"/>
                  </a:lnTo>
                  <a:lnTo>
                    <a:pt x="42863" y="75247"/>
                  </a:lnTo>
                  <a:lnTo>
                    <a:pt x="57150" y="120015"/>
                  </a:lnTo>
                  <a:cubicBezTo>
                    <a:pt x="50483" y="131445"/>
                    <a:pt x="45720" y="144780"/>
                    <a:pt x="41910" y="157163"/>
                  </a:cubicBezTo>
                  <a:lnTo>
                    <a:pt x="0" y="178117"/>
                  </a:lnTo>
                  <a:lnTo>
                    <a:pt x="0" y="225742"/>
                  </a:lnTo>
                  <a:lnTo>
                    <a:pt x="41910" y="246698"/>
                  </a:lnTo>
                  <a:cubicBezTo>
                    <a:pt x="45720" y="260032"/>
                    <a:pt x="50483" y="272415"/>
                    <a:pt x="57150" y="283845"/>
                  </a:cubicBezTo>
                  <a:lnTo>
                    <a:pt x="42863" y="328613"/>
                  </a:lnTo>
                  <a:lnTo>
                    <a:pt x="76200" y="361950"/>
                  </a:lnTo>
                  <a:lnTo>
                    <a:pt x="120968" y="347663"/>
                  </a:lnTo>
                  <a:cubicBezTo>
                    <a:pt x="132398" y="354330"/>
                    <a:pt x="144780" y="359092"/>
                    <a:pt x="158115" y="362903"/>
                  </a:cubicBezTo>
                  <a:lnTo>
                    <a:pt x="179070" y="404813"/>
                  </a:lnTo>
                  <a:lnTo>
                    <a:pt x="226695" y="404813"/>
                  </a:lnTo>
                  <a:lnTo>
                    <a:pt x="247650" y="362903"/>
                  </a:lnTo>
                  <a:cubicBezTo>
                    <a:pt x="260985" y="359092"/>
                    <a:pt x="273368" y="354330"/>
                    <a:pt x="284798" y="347663"/>
                  </a:cubicBezTo>
                  <a:lnTo>
                    <a:pt x="329565" y="362903"/>
                  </a:lnTo>
                  <a:lnTo>
                    <a:pt x="362903" y="328613"/>
                  </a:lnTo>
                  <a:lnTo>
                    <a:pt x="348615" y="284798"/>
                  </a:lnTo>
                  <a:cubicBezTo>
                    <a:pt x="355283" y="273367"/>
                    <a:pt x="360045" y="260985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ubicBezTo>
                    <a:pt x="360045" y="144780"/>
                    <a:pt x="355283" y="132397"/>
                    <a:pt x="348615" y="120967"/>
                  </a:cubicBezTo>
                  <a:close/>
                </a:path>
              </a:pathLst>
            </a:custGeom>
            <a:solidFill>
              <a:srgbClr val="0948C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2C2959D-AE74-2EC5-7C4F-D989E1E559FE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5691187" cy="495141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The scatter plot of Launch Site vs. Flight Number shows that:</a:t>
            </a:r>
          </a:p>
          <a:p>
            <a:pPr marL="285750" indent="-285750"/>
            <a:r>
              <a:rPr lang="en-GB" sz="2000" dirty="0"/>
              <a:t>As the number of flights increases, the rate of success at a launch site increases. </a:t>
            </a:r>
          </a:p>
          <a:p>
            <a:pPr marL="285750" indent="-285750"/>
            <a:r>
              <a:rPr lang="en-GB" sz="2000" dirty="0"/>
              <a:t>Most of the early flights (flight numbers &lt; 30) were launched from CCAFS SLC 40, and were generally unsuccessful. </a:t>
            </a:r>
          </a:p>
          <a:p>
            <a:pPr marL="285750" indent="-285750"/>
            <a:r>
              <a:rPr lang="en-GB" sz="2000" dirty="0"/>
              <a:t>The flights from VAFB SLC 4E also show this trend, that earlier flights were less successful.</a:t>
            </a:r>
          </a:p>
          <a:p>
            <a:pPr marL="285750" indent="-285750"/>
            <a:r>
              <a:rPr lang="en-GB" sz="2000" dirty="0"/>
              <a:t>No early flights were launched from KSC LC 39A, so the launches from this site are more successful.</a:t>
            </a:r>
          </a:p>
          <a:p>
            <a:pPr marL="285750" indent="-285750"/>
            <a:r>
              <a:rPr lang="en-GB" sz="2000" dirty="0"/>
              <a:t>Above a flight number of around 30, there are significantly more successful landings (Class = 1).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0225661E-52A3-7F42-F2FA-434273BA1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039" y="1447800"/>
            <a:ext cx="5331147" cy="484279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E2668DE-BF6C-69F9-7280-EBC1DBE442D8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4323035" cy="495141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The scatter plot of Launch Site vs. Payload Mass shows that:</a:t>
            </a:r>
          </a:p>
          <a:p>
            <a:pPr marL="285750" indent="-285750"/>
            <a:r>
              <a:rPr lang="en-GB" sz="2000" dirty="0"/>
              <a:t>Above a payload mass of around 7000 kg, there are very few unsuccessful landings, but there is also far less data for these heavier launches.</a:t>
            </a:r>
          </a:p>
          <a:p>
            <a:pPr marL="285750" indent="-285750"/>
            <a:r>
              <a:rPr lang="en-GB" sz="2000" dirty="0"/>
              <a:t>There is no clear correlation between payload mass and success rate for a given launch site. </a:t>
            </a:r>
          </a:p>
          <a:p>
            <a:pPr marL="285750" indent="-285750"/>
            <a:r>
              <a:rPr lang="en-GB" sz="2000" dirty="0"/>
              <a:t>All sites launched a variety of payload masses, with most of the launches from CCAFS SLC 40 being comparatively lighter payloads (with some outliers).</a:t>
            </a: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FA6C060-A85B-E571-F776-1E026641C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872" y="1924335"/>
            <a:ext cx="6843315" cy="3998341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F623F12-0489-A1E5-1A16-4FDD1A2A574C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4683075" cy="495141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The bar chart of Success Rate vs. Orbit Type shows that the following orbits have the highest (100%) success rate:</a:t>
            </a:r>
          </a:p>
          <a:p>
            <a:pPr marL="285750" indent="-285750"/>
            <a:r>
              <a:rPr lang="en-GB" sz="2400" dirty="0"/>
              <a:t>ES-L1 (Earth-Sun First </a:t>
            </a:r>
            <a:r>
              <a:rPr lang="en-GB" sz="2400" dirty="0" err="1"/>
              <a:t>Lagrangian</a:t>
            </a:r>
            <a:r>
              <a:rPr lang="en-GB" sz="2400" dirty="0"/>
              <a:t> Point)</a:t>
            </a:r>
          </a:p>
          <a:p>
            <a:pPr marL="285750" indent="-285750"/>
            <a:r>
              <a:rPr lang="en-GB" sz="2400" dirty="0"/>
              <a:t>GEO (Geostationary Orbit)</a:t>
            </a:r>
          </a:p>
          <a:p>
            <a:pPr marL="285750" indent="-285750"/>
            <a:r>
              <a:rPr lang="en-GB" sz="2400" dirty="0"/>
              <a:t>HEO (High Earth Orbit)</a:t>
            </a:r>
          </a:p>
          <a:p>
            <a:pPr marL="285750" indent="-285750"/>
            <a:r>
              <a:rPr lang="en-GB" sz="2400" dirty="0"/>
              <a:t>SSO (Sun-synchronous Orbit)</a:t>
            </a:r>
          </a:p>
          <a:p>
            <a:r>
              <a:rPr lang="en-GB" sz="2400" dirty="0"/>
              <a:t>The orbit with the lowest (0%) success rate is:</a:t>
            </a:r>
          </a:p>
          <a:p>
            <a:pPr marL="285750" indent="-285750"/>
            <a:r>
              <a:rPr lang="en-GB" sz="2400" dirty="0"/>
              <a:t>SO (Heliocentric Orbit)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6AFAEF56-0206-8B2D-A305-100C0B795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690" y="1725393"/>
            <a:ext cx="6334497" cy="430018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4ABE9EF-E48C-24AA-DA1D-E494D85AA262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4611067" cy="457777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This scatter plot of Orbit Type vs. Flight number shows a few useful things that the previous plots did not, such as:</a:t>
            </a:r>
          </a:p>
          <a:p>
            <a:pPr marL="285750" indent="-285750"/>
            <a:r>
              <a:rPr lang="en-GB" sz="1800" dirty="0"/>
              <a:t>The 100% success rate of GEO, HEO, and ES-L1 orbits can be explained by only having 1 flight into the respective orbits. </a:t>
            </a:r>
          </a:p>
          <a:p>
            <a:pPr marL="285750" indent="-285750"/>
            <a:r>
              <a:rPr lang="en-GB" sz="1800" dirty="0"/>
              <a:t>The 100% success rate in SSO is more impressive, with 5 successful flights.</a:t>
            </a:r>
          </a:p>
          <a:p>
            <a:pPr marL="285750" indent="-285750"/>
            <a:r>
              <a:rPr lang="en-GB" sz="1800" dirty="0"/>
              <a:t>There is little relationship between Flight Number and Success Rate for GTO.</a:t>
            </a:r>
          </a:p>
          <a:p>
            <a:pPr marL="285750" indent="-285750"/>
            <a:r>
              <a:rPr lang="en-GB" sz="1800" dirty="0"/>
              <a:t>Generally, as Flight Number increases, the success rate increases. This is most extreme for LEO, where unsuccessful landings only occurred for the low flight numbers (early launches).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2C960677-BC99-3038-D032-589833F5B4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299" y="1606495"/>
            <a:ext cx="6488888" cy="4260381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E363749-F5AF-2CA6-A499-32FDE8B2042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4827091" cy="495141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This scatter plot of Orbit Type vs. Payload Mass shows that:</a:t>
            </a:r>
          </a:p>
          <a:p>
            <a:pPr marL="285750" indent="-285750"/>
            <a:r>
              <a:rPr lang="en-GB" sz="2000" dirty="0"/>
              <a:t>The following orbit types </a:t>
            </a:r>
            <a:r>
              <a:rPr lang="en-GB" sz="2400" dirty="0"/>
              <a:t>have</a:t>
            </a:r>
            <a:r>
              <a:rPr lang="en-GB" sz="2000" dirty="0"/>
              <a:t> more success with heavy payloads:</a:t>
            </a:r>
          </a:p>
          <a:p>
            <a:pPr marL="463550" lvl="1" indent="-285750"/>
            <a:r>
              <a:rPr lang="en-GB" sz="1800" dirty="0"/>
              <a:t>PO (although the number of data points is small)</a:t>
            </a:r>
          </a:p>
          <a:p>
            <a:pPr marL="463550" lvl="1" indent="-285750"/>
            <a:r>
              <a:rPr lang="en-GB" sz="1800" dirty="0"/>
              <a:t>ISS</a:t>
            </a:r>
          </a:p>
          <a:p>
            <a:pPr marL="463550" lvl="1" indent="-285750"/>
            <a:r>
              <a:rPr lang="en-GB" sz="1800" dirty="0"/>
              <a:t>LEO</a:t>
            </a:r>
          </a:p>
          <a:p>
            <a:pPr marL="285750" indent="-285750"/>
            <a:r>
              <a:rPr lang="en-GB" sz="2000" dirty="0"/>
              <a:t>For GTO, the relationship between payload mass and success rate is unclear.</a:t>
            </a:r>
          </a:p>
          <a:p>
            <a:pPr marL="285750" indent="-285750"/>
            <a:r>
              <a:rPr lang="en-GB" sz="2000" dirty="0"/>
              <a:t>VLEO (Very Low Earth Orbit) launches are associated with heavier payloads, which makes intuitive sense.</a:t>
            </a:r>
          </a:p>
          <a:p>
            <a:pPr marL="285750" indent="-285750"/>
            <a:endParaRPr lang="en-GB" sz="2000" dirty="0"/>
          </a:p>
          <a:p>
            <a:endParaRPr lang="en-GB" sz="2000" dirty="0"/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CE401040-8C21-4405-A461-14055DCE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441" y="1447799"/>
            <a:ext cx="6043746" cy="3899191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036CE44-C13A-8683-C698-12D18D7AFFBF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5259139" cy="495141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The line chart of yearly average success rate shows that:</a:t>
            </a:r>
          </a:p>
          <a:p>
            <a:pPr marL="285750" indent="-285750"/>
            <a:r>
              <a:rPr lang="en-GB" sz="2400" dirty="0"/>
              <a:t>Between 2010 and 2013, all landings were unsuccessful (as the success rate is 0).</a:t>
            </a:r>
          </a:p>
          <a:p>
            <a:pPr marL="285750" indent="-285750"/>
            <a:r>
              <a:rPr lang="en-GB" sz="2400" dirty="0"/>
              <a:t>After 2013, the success rate generally increased, despite small dips in 2018 and 2020.</a:t>
            </a:r>
          </a:p>
          <a:p>
            <a:pPr marL="285750" indent="-285750"/>
            <a:r>
              <a:rPr lang="en-GB" sz="2400" dirty="0"/>
              <a:t>After 2016, there was always a greater than 50% chance of success.</a:t>
            </a:r>
          </a:p>
        </p:txBody>
      </p:sp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286CF149-2FEE-BAC3-FE88-C2F4A6B695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68" y="1651029"/>
            <a:ext cx="5979219" cy="407348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0045B0A-1C0C-B470-2912-765E43230DF6}"/>
              </a:ext>
            </a:extLst>
          </p:cNvPr>
          <p:cNvSpPr txBox="1">
            <a:spLocks/>
          </p:cNvSpPr>
          <p:nvPr/>
        </p:nvSpPr>
        <p:spPr>
          <a:xfrm>
            <a:off x="404814" y="1447800"/>
            <a:ext cx="11382374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Find the names of the unique launch sites.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word </a:t>
            </a:r>
            <a:r>
              <a:rPr lang="en-GB" dirty="0">
                <a:latin typeface="Consolas" panose="020B0609020204030204" pitchFamily="49" charset="0"/>
              </a:rPr>
              <a:t>UNIQUE</a:t>
            </a:r>
            <a:r>
              <a:rPr lang="en-GB" dirty="0"/>
              <a:t> returns only unique values from the </a:t>
            </a:r>
            <a:r>
              <a:rPr lang="en-GB" dirty="0">
                <a:latin typeface="Consolas" panose="020B0609020204030204" pitchFamily="49" charset="0"/>
              </a:rPr>
              <a:t>LAUNCH_SITE</a:t>
            </a:r>
            <a:r>
              <a:rPr lang="en-GB" dirty="0"/>
              <a:t> column of the </a:t>
            </a:r>
            <a:r>
              <a:rPr lang="en-GB" dirty="0">
                <a:latin typeface="Consolas" panose="020B0609020204030204" pitchFamily="49" charset="0"/>
              </a:rPr>
              <a:t>SPACEXTBL</a:t>
            </a:r>
            <a:r>
              <a:rPr lang="en-GB" dirty="0"/>
              <a:t> 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D80B13-CACD-0777-3E06-AC6D923DD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0416" y="2290999"/>
            <a:ext cx="1946771" cy="2276003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3175">
            <a:solidFill>
              <a:srgbClr val="0948CB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8" name="Arrow: Right 10">
            <a:extLst>
              <a:ext uri="{FF2B5EF4-FFF2-40B4-BE49-F238E27FC236}">
                <a16:creationId xmlns:a16="http://schemas.microsoft.com/office/drawing/2014/main" id="{6CD0A1BD-7F27-5B4E-5C4E-A55EF7455136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rgbClr val="0948CB"/>
          </a:solidFill>
          <a:ln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3868BF3-58CB-8C52-F065-546FF4C68F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50" y="2680966"/>
            <a:ext cx="7574825" cy="149606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90234-A722-C918-67E4-BFD044F8C0CF}"/>
              </a:ext>
            </a:extLst>
          </p:cNvPr>
          <p:cNvSpPr txBox="1">
            <a:spLocks/>
          </p:cNvSpPr>
          <p:nvPr/>
        </p:nvSpPr>
        <p:spPr>
          <a:xfrm>
            <a:off x="404813" y="188640"/>
            <a:ext cx="10947772" cy="71671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Launch Site Names Begin with 'CCA'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264E224-5A6D-8180-9ED1-2CBF469EC037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Find 5 records where launch sites begin with ‘CCA’.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>
                <a:latin typeface="Consolas" panose="020B0609020204030204" pitchFamily="49" charset="0"/>
              </a:rPr>
              <a:t>LIMIT 5</a:t>
            </a:r>
            <a:r>
              <a:rPr lang="en-GB" dirty="0"/>
              <a:t> fetches only 5 records, and the </a:t>
            </a:r>
            <a:r>
              <a:rPr lang="en-GB" dirty="0">
                <a:latin typeface="Consolas" panose="020B0609020204030204" pitchFamily="49" charset="0"/>
              </a:rPr>
              <a:t>LIKE</a:t>
            </a:r>
            <a:r>
              <a:rPr lang="en-GB" dirty="0"/>
              <a:t> keyword is used with the wild card </a:t>
            </a:r>
            <a:r>
              <a:rPr lang="en-GB" dirty="0">
                <a:latin typeface="Consolas" panose="020B0609020204030204" pitchFamily="49" charset="0"/>
              </a:rPr>
              <a:t>‘CCA%’</a:t>
            </a:r>
            <a:r>
              <a:rPr lang="en-GB" dirty="0"/>
              <a:t> to retrieve string values beginning with ‘CCA’. </a:t>
            </a:r>
          </a:p>
          <a:p>
            <a:endParaRPr lang="en-GB" dirty="0"/>
          </a:p>
        </p:txBody>
      </p:sp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7B25567-9C2B-36A2-269B-4AB39EF369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2560726"/>
            <a:ext cx="7875241" cy="1706153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7D5510-9B1E-B950-26EE-60568074A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9717" y="2276315"/>
            <a:ext cx="1658891" cy="2305370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28575">
            <a:solidFill>
              <a:srgbClr val="0948CB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9" name="Arrow: Right 10">
            <a:extLst>
              <a:ext uri="{FF2B5EF4-FFF2-40B4-BE49-F238E27FC236}">
                <a16:creationId xmlns:a16="http://schemas.microsoft.com/office/drawing/2014/main" id="{A9BAFDD5-19A1-035C-3357-FB1B35C22B10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rgbClr val="0948CB"/>
          </a:solidFill>
          <a:ln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EC0149A-A27B-DE03-5C50-6AABEC00842D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Calculate the total payload carried by boosters from NASA.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latin typeface="Consolas" panose="020B0609020204030204" pitchFamily="49" charset="0"/>
              </a:rPr>
              <a:t>SUM</a:t>
            </a:r>
            <a:r>
              <a:rPr lang="en-GB" dirty="0"/>
              <a:t> keyword is used to calculate the total of the </a:t>
            </a:r>
            <a:r>
              <a:rPr lang="en-GB" dirty="0">
                <a:latin typeface="Consolas" panose="020B0609020204030204" pitchFamily="49" charset="0"/>
              </a:rPr>
              <a:t>LAUNCH</a:t>
            </a:r>
            <a:r>
              <a:rPr lang="en-GB" dirty="0"/>
              <a:t> column, and the </a:t>
            </a:r>
            <a:r>
              <a:rPr lang="en-GB" dirty="0">
                <a:latin typeface="Consolas" panose="020B0609020204030204" pitchFamily="49" charset="0"/>
              </a:rPr>
              <a:t>SUM</a:t>
            </a:r>
            <a:r>
              <a:rPr lang="en-GB" dirty="0"/>
              <a:t> keyword (and the associated condition) filters the results to only boosters from NASA (CRS).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3C4D16FF-570C-B7FF-B917-00EBCFFACE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70" y="2481012"/>
            <a:ext cx="7718051" cy="18959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118310-0AFE-91E4-FAB3-A577C58C0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5997" y="3004226"/>
            <a:ext cx="2141190" cy="825375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28575">
            <a:solidFill>
              <a:srgbClr val="0948CB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9" name="Arrow: Right 12">
            <a:extLst>
              <a:ext uri="{FF2B5EF4-FFF2-40B4-BE49-F238E27FC236}">
                <a16:creationId xmlns:a16="http://schemas.microsoft.com/office/drawing/2014/main" id="{43EE7A91-E199-3A2F-7C01-07002FD287C6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rgbClr val="0948CB"/>
          </a:solidFill>
          <a:ln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DB050EA-A123-2636-B88C-893A737BDE0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Calculate the average payload mass carried by booster version F9 v1.1.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latin typeface="Consolas" panose="020B0609020204030204" pitchFamily="49" charset="0"/>
              </a:rPr>
              <a:t>AVG</a:t>
            </a:r>
            <a:r>
              <a:rPr lang="en-GB" dirty="0"/>
              <a:t> keyword is used to calculate the average of the </a:t>
            </a:r>
            <a:r>
              <a:rPr lang="en-GB" dirty="0">
                <a:latin typeface="Consolas" panose="020B0609020204030204" pitchFamily="49" charset="0"/>
              </a:rPr>
              <a:t>PAYLOAD_MASS__KG_</a:t>
            </a:r>
            <a:r>
              <a:rPr lang="en-GB" dirty="0">
                <a:latin typeface="+mj-lt"/>
              </a:rPr>
              <a:t> </a:t>
            </a:r>
            <a:r>
              <a:rPr lang="en-GB" dirty="0"/>
              <a:t>column, and the </a:t>
            </a:r>
            <a:r>
              <a:rPr lang="en-GB" dirty="0">
                <a:latin typeface="Consolas" panose="020B0609020204030204" pitchFamily="49" charset="0"/>
              </a:rPr>
              <a:t>WHERE</a:t>
            </a:r>
            <a:r>
              <a:rPr lang="en-GB" dirty="0"/>
              <a:t> keyword (and the associated condition) filters the results to only the F9 v1.1 booster version.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BA0CB9-9D53-75A4-1990-9A2E36EFA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161" y="3053285"/>
            <a:ext cx="2217349" cy="774996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28575">
            <a:solidFill>
              <a:srgbClr val="0948CB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AF01AE6-D95C-ACE5-32AF-68917F1C60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459130"/>
            <a:ext cx="7896200" cy="193973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sp>
        <p:nvSpPr>
          <p:cNvPr id="9" name="Arrow: Right 11">
            <a:extLst>
              <a:ext uri="{FF2B5EF4-FFF2-40B4-BE49-F238E27FC236}">
                <a16:creationId xmlns:a16="http://schemas.microsoft.com/office/drawing/2014/main" id="{404F843C-6303-EAB9-8286-207723191081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rgbClr val="0948CB"/>
          </a:solidFill>
          <a:ln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2B346FF-CD36-76E6-BB14-4364ECBE6BDC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Find the dates of the first successful landing outcome on ground pad.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latin typeface="Consolas" panose="020B0609020204030204" pitchFamily="49" charset="0"/>
              </a:rPr>
              <a:t>MIN</a:t>
            </a:r>
            <a:r>
              <a:rPr lang="en-GB" dirty="0"/>
              <a:t> keyword is used to calculate the minimum of the </a:t>
            </a:r>
            <a:r>
              <a:rPr lang="en-GB" dirty="0">
                <a:latin typeface="Consolas" panose="020B0609020204030204" pitchFamily="49" charset="0"/>
              </a:rPr>
              <a:t>DATE</a:t>
            </a:r>
            <a:r>
              <a:rPr lang="en-GB" dirty="0"/>
              <a:t> column, i.e. the first date, and the </a:t>
            </a:r>
            <a:r>
              <a:rPr lang="en-GB" dirty="0">
                <a:latin typeface="Consolas" panose="020B0609020204030204" pitchFamily="49" charset="0"/>
              </a:rPr>
              <a:t>WHERE</a:t>
            </a:r>
            <a:r>
              <a:rPr lang="en-GB" dirty="0"/>
              <a:t> keyword (and the associated condition) filters the results to only the successful ground pad landings.</a:t>
            </a:r>
          </a:p>
          <a:p>
            <a:endParaRPr lang="en-GB" dirty="0"/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06D9F50-D784-7F23-871D-DDA7376B1E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3" y="2462517"/>
            <a:ext cx="7837128" cy="192522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FAAABB-F11E-0E5F-B6A0-171B3CCEF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9381" y="3081638"/>
            <a:ext cx="2412315" cy="694191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28575">
            <a:solidFill>
              <a:srgbClr val="0948CB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9" name="Arrow: Right 12">
            <a:extLst>
              <a:ext uri="{FF2B5EF4-FFF2-40B4-BE49-F238E27FC236}">
                <a16:creationId xmlns:a16="http://schemas.microsoft.com/office/drawing/2014/main" id="{767DD754-8310-0462-D65A-6AD320EDF8BA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rgbClr val="0948CB"/>
          </a:solidFill>
          <a:ln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ADABA-0CE9-6CF1-C37E-C918593EECCB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List the names of boosters which have successfully landed on drone ship and had payload mass greater than 4000 but less than 6000.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latin typeface="Consolas" panose="020B0609020204030204" pitchFamily="49" charset="0"/>
              </a:rPr>
              <a:t>WHERE</a:t>
            </a:r>
            <a:r>
              <a:rPr lang="en-GB" dirty="0"/>
              <a:t> keyword is used to filter the results to include only those that satisfy both conditions in the brackets (as the </a:t>
            </a:r>
            <a:r>
              <a:rPr lang="en-GB" dirty="0">
                <a:latin typeface="Consolas" panose="020B0609020204030204" pitchFamily="49" charset="0"/>
              </a:rPr>
              <a:t>AND</a:t>
            </a:r>
            <a:r>
              <a:rPr lang="en-GB" dirty="0"/>
              <a:t> keyword is also used). The </a:t>
            </a:r>
            <a:r>
              <a:rPr lang="en-GB" dirty="0">
                <a:latin typeface="Consolas" panose="020B0609020204030204" pitchFamily="49" charset="0"/>
              </a:rPr>
              <a:t>BETWEEN</a:t>
            </a:r>
            <a:r>
              <a:rPr lang="en-GB" dirty="0"/>
              <a:t> keyword allows for 4000 &lt; x &lt; 6000 values to be selected.</a:t>
            </a:r>
          </a:p>
          <a:p>
            <a:endParaRPr lang="en-GB" dirty="0"/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B8D1BC1-667E-11B2-1D22-CB86035DAC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3" y="2684137"/>
            <a:ext cx="7851427" cy="147693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C9E24E-766D-B7DF-88AE-E6D63031C7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9609" y="2397655"/>
            <a:ext cx="2076084" cy="2062690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28575">
            <a:solidFill>
              <a:srgbClr val="0948CB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9" name="Arrow: Right 7">
            <a:extLst>
              <a:ext uri="{FF2B5EF4-FFF2-40B4-BE49-F238E27FC236}">
                <a16:creationId xmlns:a16="http://schemas.microsoft.com/office/drawing/2014/main" id="{E8E056B8-E9A8-C9F3-F598-0E27BBF4FA88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rgbClr val="0948CB"/>
          </a:solidFill>
          <a:ln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pic>
        <p:nvPicPr>
          <p:cNvPr id="2" name="Picture 1" descr="Chart&#10;&#10;Description automatically generated with medium confidence">
            <a:extLst>
              <a:ext uri="{FF2B5EF4-FFF2-40B4-BE49-F238E27FC236}">
                <a16:creationId xmlns:a16="http://schemas.microsoft.com/office/drawing/2014/main" id="{1C369F43-902C-237E-03FE-DB2C91108C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373" y="3431639"/>
            <a:ext cx="2496442" cy="190823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sp>
        <p:nvSpPr>
          <p:cNvPr id="3" name="Titre 6">
            <a:extLst>
              <a:ext uri="{FF2B5EF4-FFF2-40B4-BE49-F238E27FC236}">
                <a16:creationId xmlns:a16="http://schemas.microsoft.com/office/drawing/2014/main" id="{D5F38ED3-1AEC-3729-EDAA-B5635DDE10D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EXECUTIVE SUMMARY</a:t>
            </a:r>
            <a:endParaRPr lang="en-GB" dirty="0"/>
          </a:p>
        </p:txBody>
      </p:sp>
      <p:sp>
        <p:nvSpPr>
          <p:cNvPr id="5" name="Espace réservé du texte 8">
            <a:extLst>
              <a:ext uri="{FF2B5EF4-FFF2-40B4-BE49-F238E27FC236}">
                <a16:creationId xmlns:a16="http://schemas.microsoft.com/office/drawing/2014/main" id="{902DD01E-F17F-58CE-1FBE-8C6FAB8DA6AE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6627291" cy="4951413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Summary of Methodologies:</a:t>
            </a:r>
          </a:p>
          <a:p>
            <a:pPr marL="184150" lvl="2" indent="0">
              <a:buFont typeface="Arial" panose="020B0604020202020204" pitchFamily="34" charset="0"/>
              <a:buNone/>
            </a:pPr>
            <a:r>
              <a:rPr lang="en-GB" sz="1800" dirty="0"/>
              <a:t>This project follows these steps: </a:t>
            </a:r>
          </a:p>
          <a:p>
            <a:pPr marL="819150" lvl="2" indent="-457200"/>
            <a:r>
              <a:rPr lang="en-GB" dirty="0"/>
              <a:t>Data Collection</a:t>
            </a:r>
          </a:p>
          <a:p>
            <a:pPr marL="819150" lvl="2" indent="-457200"/>
            <a:r>
              <a:rPr lang="en-GB" dirty="0"/>
              <a:t>Data Wrangling </a:t>
            </a:r>
          </a:p>
          <a:p>
            <a:pPr marL="819150" lvl="2" indent="-457200"/>
            <a:r>
              <a:rPr lang="en-GB" dirty="0"/>
              <a:t>Exploratory Data Analysis</a:t>
            </a:r>
          </a:p>
          <a:p>
            <a:pPr marL="819150" lvl="2" indent="-457200"/>
            <a:r>
              <a:rPr lang="en-GB" dirty="0"/>
              <a:t>Interactive Visual Analytics</a:t>
            </a:r>
          </a:p>
          <a:p>
            <a:pPr marL="819150" lvl="2" indent="-457200"/>
            <a:r>
              <a:rPr lang="en-GB" dirty="0"/>
              <a:t>Predictive Analysis (Classification)</a:t>
            </a:r>
          </a:p>
          <a:p>
            <a:pPr lvl="2" indent="0">
              <a:buFont typeface="Arial" panose="020B0604020202020204" pitchFamily="34" charset="0"/>
              <a:buNone/>
            </a:pPr>
            <a:endParaRPr lang="en-GB" dirty="0"/>
          </a:p>
          <a:p>
            <a:r>
              <a:rPr lang="en-GB" dirty="0"/>
              <a:t>Summary of Results:</a:t>
            </a:r>
          </a:p>
          <a:p>
            <a:pPr marL="184150" lvl="2" indent="0">
              <a:buFont typeface="Arial" panose="020B0604020202020204" pitchFamily="34" charset="0"/>
              <a:buNone/>
            </a:pPr>
            <a:r>
              <a:rPr lang="en-GB" sz="1800" dirty="0"/>
              <a:t>This project produced the following outputs and visualizations:</a:t>
            </a:r>
          </a:p>
          <a:p>
            <a:pPr marL="819150" lvl="2" indent="-457200">
              <a:buFont typeface="+mj-lt"/>
              <a:buAutoNum type="arabicPeriod"/>
            </a:pPr>
            <a:r>
              <a:rPr lang="en-GB" dirty="0"/>
              <a:t>Exploratory Data Analysis (EDA) results </a:t>
            </a:r>
          </a:p>
          <a:p>
            <a:pPr marL="819150" lvl="2" indent="-457200">
              <a:buFont typeface="+mj-lt"/>
              <a:buAutoNum type="arabicPeriod"/>
            </a:pPr>
            <a:r>
              <a:rPr lang="en-GB" dirty="0"/>
              <a:t>Geospatial analytics</a:t>
            </a:r>
          </a:p>
          <a:p>
            <a:pPr marL="819150" lvl="2" indent="-457200">
              <a:buFont typeface="+mj-lt"/>
              <a:buAutoNum type="arabicPeriod"/>
            </a:pPr>
            <a:r>
              <a:rPr lang="en-GB" dirty="0"/>
              <a:t>Interactive dashboard</a:t>
            </a:r>
          </a:p>
          <a:p>
            <a:pPr marL="819150" lvl="2" indent="-457200">
              <a:buFont typeface="+mj-lt"/>
              <a:buAutoNum type="arabicPeriod"/>
            </a:pPr>
            <a:r>
              <a:rPr lang="en-GB" dirty="0"/>
              <a:t>Predictive analysis of classification models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5D076E-006B-5526-7AAA-D619E8A7C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2419" y="3390921"/>
            <a:ext cx="2345765" cy="263465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7A9C61-12C2-8C08-2AEB-F0CCFD8FFA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5763" y="1622523"/>
            <a:ext cx="2350681" cy="151564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D63C3D-2515-958B-8AE8-8AAE757B2DA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93" b="10631"/>
          <a:stretch/>
        </p:blipFill>
        <p:spPr>
          <a:xfrm>
            <a:off x="9119245" y="1622523"/>
            <a:ext cx="2547570" cy="151059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08E642E-83AF-76F7-B714-06278B7D3BC9}"/>
              </a:ext>
            </a:extLst>
          </p:cNvPr>
          <p:cNvSpPr/>
          <p:nvPr/>
        </p:nvSpPr>
        <p:spPr>
          <a:xfrm>
            <a:off x="6240016" y="1463459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DBAC43C-C47C-7D56-1AE4-A918976037D4}"/>
              </a:ext>
            </a:extLst>
          </p:cNvPr>
          <p:cNvSpPr/>
          <p:nvPr/>
        </p:nvSpPr>
        <p:spPr>
          <a:xfrm>
            <a:off x="8992772" y="1469481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C9EE618-644F-6255-F448-60140ED855EC}"/>
              </a:ext>
            </a:extLst>
          </p:cNvPr>
          <p:cNvSpPr/>
          <p:nvPr/>
        </p:nvSpPr>
        <p:spPr>
          <a:xfrm>
            <a:off x="6464805" y="3297233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298D706-53F6-A103-9E0C-CBC3C4BDE3A6}"/>
              </a:ext>
            </a:extLst>
          </p:cNvPr>
          <p:cNvSpPr/>
          <p:nvPr/>
        </p:nvSpPr>
        <p:spPr>
          <a:xfrm>
            <a:off x="8987003" y="3269936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93165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1163EA7-4DCB-E7F6-E092-304111A9E3D2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Calculate the total number of successful and failure mission outcome.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latin typeface="Consolas" panose="020B0609020204030204" pitchFamily="49" charset="0"/>
              </a:rPr>
              <a:t>COUNT</a:t>
            </a:r>
            <a:r>
              <a:rPr lang="en-GB" dirty="0"/>
              <a:t> keyword is used to calculate the total number of mission outcomes, and the </a:t>
            </a:r>
            <a:r>
              <a:rPr lang="en-GB" dirty="0">
                <a:latin typeface="Consolas" panose="020B0609020204030204" pitchFamily="49" charset="0"/>
              </a:rPr>
              <a:t>GROUPBY</a:t>
            </a:r>
            <a:r>
              <a:rPr lang="en-GB" dirty="0"/>
              <a:t> keyword is also used to group these results by the type of mission outcome.</a:t>
            </a:r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A6AA3FF-1ACC-3E51-4EBE-DEEFA574D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72" y="2855146"/>
            <a:ext cx="7780536" cy="121570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59B1D1-5251-992B-CBFB-71552366F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7615" y="3009558"/>
            <a:ext cx="2458575" cy="838884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28575">
            <a:solidFill>
              <a:srgbClr val="0948CB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9" name="Arrow: Right 7">
            <a:extLst>
              <a:ext uri="{FF2B5EF4-FFF2-40B4-BE49-F238E27FC236}">
                <a16:creationId xmlns:a16="http://schemas.microsoft.com/office/drawing/2014/main" id="{3D385553-E4E3-991C-CA31-07F26351773B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rgbClr val="0948CB"/>
          </a:solidFill>
          <a:ln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675DF06-AFBD-7C26-B446-28505B02EAB3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9219579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List the names of the booster which have carried the maximum payload mass.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A subquery is used here. The </a:t>
            </a:r>
            <a:r>
              <a:rPr lang="en-GB" dirty="0">
                <a:latin typeface="Consolas" panose="020B0609020204030204" pitchFamily="49" charset="0"/>
              </a:rPr>
              <a:t>SELECT</a:t>
            </a:r>
            <a:r>
              <a:rPr lang="en-GB" dirty="0"/>
              <a:t> statement within the brackets finds the maximum payload, and this value is used in the </a:t>
            </a:r>
            <a:r>
              <a:rPr lang="en-GB" dirty="0">
                <a:latin typeface="Consolas" panose="020B0609020204030204" pitchFamily="49" charset="0"/>
              </a:rPr>
              <a:t>WHERE</a:t>
            </a:r>
            <a:r>
              <a:rPr lang="en-GB" dirty="0"/>
              <a:t> condition. The </a:t>
            </a:r>
            <a:r>
              <a:rPr lang="en-GB" dirty="0">
                <a:latin typeface="Consolas" panose="020B0609020204030204" pitchFamily="49" charset="0"/>
              </a:rPr>
              <a:t>DISTINCT</a:t>
            </a:r>
            <a:r>
              <a:rPr lang="en-GB" dirty="0"/>
              <a:t> keyword is then used to retrieve only distinct /unique booster versions. </a:t>
            </a:r>
          </a:p>
          <a:p>
            <a:endParaRPr lang="en-GB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3C7C68C-8D5B-E1CF-1C41-880F7D9FC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2" y="2606604"/>
            <a:ext cx="7812761" cy="164479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809DB5-E136-14FD-699C-3C6FD882B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0577" y="1652359"/>
            <a:ext cx="1797395" cy="4168656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28575">
            <a:solidFill>
              <a:srgbClr val="0948CB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9" name="Arrow: Right 7">
            <a:extLst>
              <a:ext uri="{FF2B5EF4-FFF2-40B4-BE49-F238E27FC236}">
                <a16:creationId xmlns:a16="http://schemas.microsoft.com/office/drawing/2014/main" id="{774C6427-A83E-0160-456A-B952040F2378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rgbClr val="0948CB"/>
          </a:solidFill>
          <a:ln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AA0FA82-395F-F65B-2C68-9A0E62120CBA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List the failed </a:t>
            </a:r>
            <a:r>
              <a:rPr lang="en-GB" dirty="0" err="1"/>
              <a:t>landing_outcomes</a:t>
            </a:r>
            <a:r>
              <a:rPr lang="en-GB" dirty="0"/>
              <a:t> in drone ship, their booster versions, and launch site names for in year 2015.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latin typeface="Consolas" panose="020B0609020204030204" pitchFamily="49" charset="0"/>
              </a:rPr>
              <a:t>WHERE</a:t>
            </a:r>
            <a:r>
              <a:rPr lang="en-GB" dirty="0"/>
              <a:t> keyword is used to filter the results for only failed landing outcomes, </a:t>
            </a:r>
            <a:r>
              <a:rPr lang="en-GB" dirty="0">
                <a:latin typeface="Consolas" panose="020B0609020204030204" pitchFamily="49" charset="0"/>
              </a:rPr>
              <a:t>AND</a:t>
            </a:r>
            <a:r>
              <a:rPr lang="en-GB" dirty="0"/>
              <a:t> only for the year of 2015. </a:t>
            </a:r>
          </a:p>
          <a:p>
            <a:endParaRPr lang="en-GB" dirty="0"/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1E797F8-1AF3-E10A-0E76-5855F4C14E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96" y="2578315"/>
            <a:ext cx="7784504" cy="1638843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C55D97-8DF5-7B6F-AFAC-03E324152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2384" y="2981261"/>
            <a:ext cx="2457793" cy="895475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3175">
            <a:solidFill>
              <a:srgbClr val="0948CB"/>
            </a:solidFill>
          </a:ln>
          <a:effectLst/>
        </p:spPr>
      </p:pic>
      <p:sp>
        <p:nvSpPr>
          <p:cNvPr id="9" name="Arrow: Right 7">
            <a:extLst>
              <a:ext uri="{FF2B5EF4-FFF2-40B4-BE49-F238E27FC236}">
                <a16:creationId xmlns:a16="http://schemas.microsoft.com/office/drawing/2014/main" id="{6222CE91-1615-5C8D-5430-E703C577ECED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rgbClr val="0948CB"/>
          </a:solidFill>
          <a:ln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BEF646E-7032-D7FE-FD9D-623BB58D7824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Rank the count of landing outcomes (such as Failure (drone ship) or Success (ground pad)) between the date 2010-06-04 and 2017-03-20, in descending order.</a:t>
            </a:r>
          </a:p>
          <a:p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The </a:t>
            </a:r>
            <a:r>
              <a:rPr lang="en-GB" sz="2400" dirty="0">
                <a:latin typeface="Consolas" panose="020B0609020204030204" pitchFamily="49" charset="0"/>
              </a:rPr>
              <a:t>WHERE</a:t>
            </a:r>
            <a:r>
              <a:rPr lang="en-GB" sz="2400" dirty="0"/>
              <a:t> keyword is used with the </a:t>
            </a:r>
            <a:r>
              <a:rPr lang="en-GB" sz="2400" dirty="0">
                <a:latin typeface="Consolas" panose="020B0609020204030204" pitchFamily="49" charset="0"/>
              </a:rPr>
              <a:t>BETWEEN</a:t>
            </a:r>
            <a:r>
              <a:rPr lang="en-GB" sz="2400" dirty="0"/>
              <a:t> keyword to filter the results to dates only within those specified. The results are then grouped and ordered, using the keywords </a:t>
            </a:r>
            <a:r>
              <a:rPr lang="en-GB" sz="2400" dirty="0">
                <a:latin typeface="Consolas" panose="020B0609020204030204" pitchFamily="49" charset="0"/>
              </a:rPr>
              <a:t>GROUP BY</a:t>
            </a:r>
            <a:r>
              <a:rPr lang="en-GB" sz="2400" dirty="0"/>
              <a:t> and </a:t>
            </a:r>
            <a:r>
              <a:rPr lang="en-GB" sz="2400" dirty="0">
                <a:latin typeface="Consolas" panose="020B0609020204030204" pitchFamily="49" charset="0"/>
              </a:rPr>
              <a:t>ORDER BY</a:t>
            </a:r>
            <a:r>
              <a:rPr lang="en-GB" sz="2400" dirty="0"/>
              <a:t>, respectively, where </a:t>
            </a:r>
            <a:r>
              <a:rPr lang="en-GB" sz="2400" dirty="0">
                <a:latin typeface="Consolas" panose="020B0609020204030204" pitchFamily="49" charset="0"/>
              </a:rPr>
              <a:t>DESC</a:t>
            </a:r>
            <a:r>
              <a:rPr lang="en-GB" sz="2400" dirty="0"/>
              <a:t> is used to specify the descending order.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5960117-0CCC-65B2-3FC3-8D81F4114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71" y="2438889"/>
            <a:ext cx="7789385" cy="1980221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657B1F-94A1-1C7E-D40C-9FB5D882AF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6920" y="2356683"/>
            <a:ext cx="2506531" cy="2224446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 w="3175">
            <a:solidFill>
              <a:srgbClr val="0948CB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9" name="Arrow: Right 7">
            <a:extLst>
              <a:ext uri="{FF2B5EF4-FFF2-40B4-BE49-F238E27FC236}">
                <a16:creationId xmlns:a16="http://schemas.microsoft.com/office/drawing/2014/main" id="{9939D07E-CC39-5689-8DBE-05015C07C101}"/>
              </a:ext>
            </a:extLst>
          </p:cNvPr>
          <p:cNvSpPr/>
          <p:nvPr/>
        </p:nvSpPr>
        <p:spPr>
          <a:xfrm>
            <a:off x="8277173" y="3186684"/>
            <a:ext cx="978408" cy="484632"/>
          </a:xfrm>
          <a:prstGeom prst="rightArrow">
            <a:avLst/>
          </a:prstGeom>
          <a:solidFill>
            <a:srgbClr val="0948CB"/>
          </a:solidFill>
          <a:ln w="3175">
            <a:solidFill>
              <a:srgbClr val="0948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17797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Sites On A Map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A2D8CF1-1C3E-8E7B-ADF6-0447C7381D77}"/>
              </a:ext>
            </a:extLst>
          </p:cNvPr>
          <p:cNvSpPr txBox="1">
            <a:spLocks/>
          </p:cNvSpPr>
          <p:nvPr/>
        </p:nvSpPr>
        <p:spPr>
          <a:xfrm>
            <a:off x="404813" y="4610550"/>
            <a:ext cx="6051227" cy="2129771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All SpaceX launch sites are on coasts of the United States of America, specifically Florida and California. 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CE2C11-5CFC-166A-2D11-350C299440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63"/>
          <a:stretch/>
        </p:blipFill>
        <p:spPr>
          <a:xfrm>
            <a:off x="404813" y="1400888"/>
            <a:ext cx="5418250" cy="297259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EFB922-13BC-2C5A-4A2F-ECE2C0EA3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9060" y="1403233"/>
            <a:ext cx="5065572" cy="297025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7F6AB1-C412-7C9D-260F-5169C3CE6B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3248" y="4601123"/>
            <a:ext cx="1800200" cy="214862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6D457E-C296-0A17-D9D8-8A541CE68F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5496" y="4610550"/>
            <a:ext cx="2849136" cy="212977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FA6841-0976-E665-07A4-F6B35275BCFD}"/>
              </a:ext>
            </a:extLst>
          </p:cNvPr>
          <p:cNvCxnSpPr>
            <a:cxnSpLocks/>
          </p:cNvCxnSpPr>
          <p:nvPr/>
        </p:nvCxnSpPr>
        <p:spPr>
          <a:xfrm flipV="1">
            <a:off x="4657725" y="3174203"/>
            <a:ext cx="6115050" cy="7239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51AB31E-C07C-0536-F13C-2D2FB2439F5B}"/>
              </a:ext>
            </a:extLst>
          </p:cNvPr>
          <p:cNvCxnSpPr>
            <a:cxnSpLocks/>
          </p:cNvCxnSpPr>
          <p:nvPr/>
        </p:nvCxnSpPr>
        <p:spPr>
          <a:xfrm flipH="1">
            <a:off x="10439400" y="3407566"/>
            <a:ext cx="754856" cy="186293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11B16D-9BED-1E4A-6749-37814CC43CC3}"/>
              </a:ext>
            </a:extLst>
          </p:cNvPr>
          <p:cNvCxnSpPr>
            <a:cxnSpLocks/>
          </p:cNvCxnSpPr>
          <p:nvPr/>
        </p:nvCxnSpPr>
        <p:spPr>
          <a:xfrm flipH="1" flipV="1">
            <a:off x="7997825" y="5407022"/>
            <a:ext cx="2273300" cy="361950"/>
          </a:xfrm>
          <a:prstGeom prst="straightConnector1">
            <a:avLst/>
          </a:prstGeom>
          <a:ln w="3175">
            <a:solidFill>
              <a:srgbClr val="0948C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>
                <a:solidFill>
                  <a:schemeClr val="tx1"/>
                </a:solidFill>
              </a:rPr>
              <a:t>36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Success/Failed Launches For Each Site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653B6B3-88D1-F734-9884-A45906296AE0}"/>
              </a:ext>
            </a:extLst>
          </p:cNvPr>
          <p:cNvSpPr txBox="1">
            <a:spLocks/>
          </p:cNvSpPr>
          <p:nvPr/>
        </p:nvSpPr>
        <p:spPr>
          <a:xfrm>
            <a:off x="6607174" y="1447801"/>
            <a:ext cx="5203825" cy="2139004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Launches have been grouped into clusters, and annotated with green icons for successful launches, and red icons for failed launches.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F4A6A5-BE33-4CF2-3CD7-A4AB3669D9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8" r="9066" b="33706"/>
          <a:stretch/>
        </p:blipFill>
        <p:spPr>
          <a:xfrm>
            <a:off x="373295" y="1556792"/>
            <a:ext cx="4729603" cy="216024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0ED2B0-EE08-BA92-D119-B602AD4BFE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68" t="15992" r="18660" b="13989"/>
          <a:stretch/>
        </p:blipFill>
        <p:spPr>
          <a:xfrm>
            <a:off x="6663712" y="4048112"/>
            <a:ext cx="1880560" cy="223417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633732-F6FB-B277-30C8-3296416FD8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863" t="14943" r="18395" b="15057"/>
          <a:stretch/>
        </p:blipFill>
        <p:spPr>
          <a:xfrm>
            <a:off x="9740275" y="4043176"/>
            <a:ext cx="1880560" cy="223417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1216D8-233F-6F4E-7909-A86842FAB5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1497" y="4625120"/>
            <a:ext cx="2362726" cy="1684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4DAA82-9E4D-FB76-17CB-C516CA15A1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3295" y="4436805"/>
            <a:ext cx="1732666" cy="186594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029DC4E-3857-E7B3-6703-77A3CA86C62F}"/>
              </a:ext>
            </a:extLst>
          </p:cNvPr>
          <p:cNvCxnSpPr>
            <a:cxnSpLocks/>
          </p:cNvCxnSpPr>
          <p:nvPr/>
        </p:nvCxnSpPr>
        <p:spPr>
          <a:xfrm flipH="1">
            <a:off x="571165" y="2828925"/>
            <a:ext cx="286085" cy="15359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F86F559-C359-5A27-3AFB-714D29649CC6}"/>
              </a:ext>
            </a:extLst>
          </p:cNvPr>
          <p:cNvCxnSpPr>
            <a:cxnSpLocks/>
          </p:cNvCxnSpPr>
          <p:nvPr/>
        </p:nvCxnSpPr>
        <p:spPr>
          <a:xfrm flipH="1">
            <a:off x="3590476" y="3374548"/>
            <a:ext cx="414911" cy="121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EACE816-AC5E-D121-7BC6-C3244C71676C}"/>
              </a:ext>
            </a:extLst>
          </p:cNvPr>
          <p:cNvCxnSpPr>
            <a:cxnSpLocks/>
          </p:cNvCxnSpPr>
          <p:nvPr/>
        </p:nvCxnSpPr>
        <p:spPr>
          <a:xfrm>
            <a:off x="4060031" y="3331369"/>
            <a:ext cx="2518707" cy="88642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CC68010-C6FB-FEEF-1D73-2D4A9D6684C4}"/>
                  </a:ext>
                </a:extLst>
              </p:cNvPr>
              <p:cNvSpPr txBox="1"/>
              <p:nvPr/>
            </p:nvSpPr>
            <p:spPr>
              <a:xfrm>
                <a:off x="8992393" y="4972188"/>
                <a:ext cx="29976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GB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CC68010-C6FB-FEEF-1D73-2D4A9D6684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2393" y="4972188"/>
                <a:ext cx="299761" cy="369332"/>
              </a:xfrm>
              <a:prstGeom prst="rect">
                <a:avLst/>
              </a:prstGeom>
              <a:blipFill>
                <a:blip r:embed="rId8"/>
                <a:stretch>
                  <a:fillRect l="-12500" r="-8333"/>
                </a:stretch>
              </a:blipFill>
            </p:spPr>
            <p:txBody>
              <a:bodyPr/>
              <a:lstStyle/>
              <a:p>
                <a:r>
                  <a:rPr lang="en-K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8EEC1771-E7EA-7268-2B8B-D4ED7690A19C}"/>
              </a:ext>
            </a:extLst>
          </p:cNvPr>
          <p:cNvSpPr txBox="1"/>
          <p:nvPr/>
        </p:nvSpPr>
        <p:spPr>
          <a:xfrm>
            <a:off x="6663711" y="3586805"/>
            <a:ext cx="4957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CCAFS SLC-40 and CCAFS LC-40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B2C7F0-DF5F-3D7C-9295-2DECEDB8D51B}"/>
              </a:ext>
            </a:extLst>
          </p:cNvPr>
          <p:cNvSpPr txBox="1"/>
          <p:nvPr/>
        </p:nvSpPr>
        <p:spPr>
          <a:xfrm>
            <a:off x="3682611" y="4217798"/>
            <a:ext cx="1420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KSC LC-39A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29C9C4-6C33-5594-310C-2C41E10889D0}"/>
              </a:ext>
            </a:extLst>
          </p:cNvPr>
          <p:cNvSpPr txBox="1"/>
          <p:nvPr/>
        </p:nvSpPr>
        <p:spPr>
          <a:xfrm>
            <a:off x="529276" y="4012456"/>
            <a:ext cx="173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VAFB SLC-4E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Proximity Of Launch Sites To Other Points Of Interest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EE6ECAAF-3B4C-C5E0-FA42-3A18552445DC}"/>
              </a:ext>
            </a:extLst>
          </p:cNvPr>
          <p:cNvSpPr txBox="1">
            <a:spLocks/>
          </p:cNvSpPr>
          <p:nvPr/>
        </p:nvSpPr>
        <p:spPr>
          <a:xfrm>
            <a:off x="6709078" y="1363874"/>
            <a:ext cx="5085668" cy="18722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GB" sz="1600" dirty="0"/>
              <a:t>Are launch sites near railways? </a:t>
            </a:r>
          </a:p>
          <a:p>
            <a:pPr marL="342900" indent="-342900">
              <a:spcBef>
                <a:spcPts val="0"/>
              </a:spcBef>
            </a:pPr>
            <a:r>
              <a:rPr lang="en-GB" sz="1600" dirty="0"/>
              <a:t>YES. The coastline is only 0.87 km due East.</a:t>
            </a:r>
          </a:p>
          <a:p>
            <a:pPr>
              <a:spcBef>
                <a:spcPts val="0"/>
              </a:spcBef>
            </a:pPr>
            <a:r>
              <a:rPr lang="en-GB" sz="1600" dirty="0"/>
              <a:t>Are launch sites near highways? </a:t>
            </a:r>
          </a:p>
          <a:p>
            <a:pPr marL="342900" indent="-342900">
              <a:spcBef>
                <a:spcPts val="0"/>
              </a:spcBef>
            </a:pPr>
            <a:r>
              <a:rPr lang="en-GB" sz="1600" dirty="0"/>
              <a:t>YES. The nearest highway is only 0.59km away. </a:t>
            </a:r>
          </a:p>
          <a:p>
            <a:pPr>
              <a:spcBef>
                <a:spcPts val="0"/>
              </a:spcBef>
            </a:pPr>
            <a:r>
              <a:rPr lang="en-GB" sz="1600" dirty="0"/>
              <a:t>Are launch sites near railways?</a:t>
            </a:r>
          </a:p>
          <a:p>
            <a:pPr marL="342900" indent="-342900">
              <a:spcBef>
                <a:spcPts val="0"/>
              </a:spcBef>
            </a:pPr>
            <a:r>
              <a:rPr lang="en-GB" sz="1600" dirty="0"/>
              <a:t>YES. The nearest railway is only 1.29 km away.</a:t>
            </a:r>
          </a:p>
          <a:p>
            <a:pPr>
              <a:spcBef>
                <a:spcPts val="0"/>
              </a:spcBef>
            </a:pPr>
            <a:r>
              <a:rPr lang="en-GB" sz="1600" dirty="0"/>
              <a:t>Do launch sites keep a certain distance away from cities? </a:t>
            </a:r>
          </a:p>
          <a:p>
            <a:pPr marL="342900" indent="-342900">
              <a:spcBef>
                <a:spcPts val="0"/>
              </a:spcBef>
            </a:pPr>
            <a:r>
              <a:rPr lang="en-GB" sz="1600" dirty="0"/>
              <a:t>YES. The nearest city is 51.74 km away.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6EC9547-FC56-7664-3FDB-F00DF2C5E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3366501"/>
            <a:ext cx="6996158" cy="286737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397AA18-EB54-2BF6-092E-66B5787AA2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8208" y="3381808"/>
            <a:ext cx="3826538" cy="286737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A18EAC3-9776-CE6D-208A-1B32EABE63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4227" y="1368700"/>
            <a:ext cx="2734479" cy="187225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D2215B7-A9BB-D5DC-1413-DC044125864D}"/>
              </a:ext>
            </a:extLst>
          </p:cNvPr>
          <p:cNvSpPr txBox="1"/>
          <p:nvPr/>
        </p:nvSpPr>
        <p:spPr>
          <a:xfrm>
            <a:off x="479376" y="1566164"/>
            <a:ext cx="273447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Using the CCAFS SLC-40 launch site as an example site, we can understand more about the placement of launch sites.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for all sites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FD5428-5630-F606-45CF-4316D8834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59" y="1468734"/>
            <a:ext cx="7977600" cy="4595163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61C2A41-EFE6-54E4-EC81-2FB397872C85}"/>
              </a:ext>
            </a:extLst>
          </p:cNvPr>
          <p:cNvSpPr txBox="1">
            <a:spLocks/>
          </p:cNvSpPr>
          <p:nvPr/>
        </p:nvSpPr>
        <p:spPr>
          <a:xfrm>
            <a:off x="8616280" y="1447800"/>
            <a:ext cx="3194720" cy="4616097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The launch site </a:t>
            </a:r>
            <a:r>
              <a:rPr lang="en-GB">
                <a:solidFill>
                  <a:schemeClr val="accent2"/>
                </a:solidFill>
              </a:rPr>
              <a:t>KSC LC-39 A</a:t>
            </a:r>
            <a:r>
              <a:rPr lang="en-GB"/>
              <a:t> had the most successful launches, with 41.7% of the total successful launches.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6ABD2A6-1A42-8D84-367B-8F15C4D161E4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6195243" cy="4951413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pPr>
            <a:endParaRPr lang="en-GB" sz="1800" dirty="0">
              <a:latin typeface="Ubuntu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pPr>
            <a:r>
              <a:rPr lang="en-GB" sz="1800" dirty="0">
                <a:latin typeface="Ubuntu"/>
              </a:rPr>
              <a:t>SpaceX launches Falcon 9 rockets at a cost of around $62m. This is considerably cheaper than other providers (which usually cost upwards of $165m), and much of the savings are because SpaceX can land and then re-use the rocket's first stage.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pPr>
            <a:endParaRPr lang="en-GB" sz="1800" dirty="0">
              <a:latin typeface="Ubuntu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pPr>
            <a:r>
              <a:rPr lang="en-GB" sz="1800" dirty="0">
                <a:latin typeface="Ubuntu"/>
              </a:rPr>
              <a:t>If we can predict whether the first stage will land, we can determine the cost of a launch, and use this information to assess whether or not an alternate company should bid and SpaceX for a rocket launch.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pPr>
            <a:endParaRPr lang="en-GB" sz="1800" dirty="0">
              <a:latin typeface="Ubuntu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pPr>
            <a:r>
              <a:rPr lang="en-GB" sz="1800" dirty="0">
                <a:latin typeface="Ubuntu"/>
              </a:rPr>
              <a:t>This project will ultimately </a:t>
            </a:r>
            <a:r>
              <a:rPr lang="en-GB" sz="1800" dirty="0">
                <a:solidFill>
                  <a:srgbClr val="12ABDB"/>
                </a:solidFill>
                <a:latin typeface="Ubuntu"/>
              </a:rPr>
              <a:t>predict whether the first Space X Falcon 9 stage will land successfully.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pPr>
            <a:endParaRPr lang="en-GB" sz="1800" dirty="0">
              <a:solidFill>
                <a:srgbClr val="FFFFFF"/>
              </a:solidFill>
              <a:latin typeface="Ubuntu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586C9D-875A-BE4E-88E0-3415DAB06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159" y="0"/>
            <a:ext cx="5489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3267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for the launch site with highest launch success ratio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868A91-C5C2-064E-1410-7E9EE5085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56" y="1468734"/>
            <a:ext cx="7975927" cy="469656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6074E2-A3B0-72A0-32EE-B764FF80B7AE}"/>
              </a:ext>
            </a:extLst>
          </p:cNvPr>
          <p:cNvSpPr txBox="1">
            <a:spLocks/>
          </p:cNvSpPr>
          <p:nvPr/>
        </p:nvSpPr>
        <p:spPr>
          <a:xfrm>
            <a:off x="8616280" y="1447800"/>
            <a:ext cx="3194720" cy="461609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</a:rPr>
              <a:t>The launch site KSC LC-39 A also had the highest rate of successful launches, with a 76.9% success rate.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59439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GB" dirty="0">
                <a:solidFill>
                  <a:srgbClr val="0948CB"/>
                </a:solidFill>
                <a:latin typeface="Abadi" panose="020B0604020104020204" pitchFamily="34" charset="0"/>
              </a:rPr>
              <a:t>Launch Outcome VS. Payload scatter plot for all sites</a:t>
            </a:r>
            <a:endParaRPr lang="en-US" dirty="0">
              <a:solidFill>
                <a:srgbClr val="0948CB"/>
              </a:solidFill>
              <a:latin typeface="Abadi" panose="020B0604020104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32417-D273-E1C2-4020-0075877204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11"/>
          <a:stretch/>
        </p:blipFill>
        <p:spPr>
          <a:xfrm>
            <a:off x="7365138" y="1163824"/>
            <a:ext cx="4562403" cy="2487293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A731701-9756-C7C1-DE7D-873CDF5FE8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555"/>
          <a:stretch/>
        </p:blipFill>
        <p:spPr>
          <a:xfrm>
            <a:off x="7396716" y="3929142"/>
            <a:ext cx="4553025" cy="2487293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220EF841-A582-5197-A39E-A23E3EEE4610}"/>
              </a:ext>
            </a:extLst>
          </p:cNvPr>
          <p:cNvSpPr txBox="1">
            <a:spLocks/>
          </p:cNvSpPr>
          <p:nvPr/>
        </p:nvSpPr>
        <p:spPr>
          <a:xfrm>
            <a:off x="404814" y="4401125"/>
            <a:ext cx="5968594" cy="20319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GB" sz="1600" dirty="0"/>
              <a:t>Plotting the launch outcome vs. payload for all sites shows a gap around 4000 kg, so it makes sense to split the data into 2 ranges: </a:t>
            </a:r>
          </a:p>
          <a:p>
            <a:pPr marL="520700" lvl="1" indent="-342900"/>
            <a:r>
              <a:rPr lang="en-GB" sz="1400" dirty="0"/>
              <a:t>0 – 4000 kg (low payloads)</a:t>
            </a:r>
          </a:p>
          <a:p>
            <a:pPr marL="520700" lvl="1" indent="-342900"/>
            <a:r>
              <a:rPr lang="en-GB" sz="1400" dirty="0"/>
              <a:t>4000 – 10000 kg (massive payloads)</a:t>
            </a:r>
          </a:p>
          <a:p>
            <a:pPr marL="342900" indent="-342900"/>
            <a:r>
              <a:rPr lang="en-GB" sz="1600" dirty="0"/>
              <a:t>From these 2 plots, it can be shown that the success for massive payloads is lower than that for low payloads. </a:t>
            </a:r>
          </a:p>
          <a:p>
            <a:pPr marL="342900" indent="-342900"/>
            <a:r>
              <a:rPr lang="en-GB" sz="1600" dirty="0"/>
              <a:t>It is also worth noting that some booster types (v1.0 and B5) have yet to be launched with massive payloads.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679F05C-CF84-B834-D6AF-1A35C53671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438" y="1173346"/>
            <a:ext cx="5968594" cy="3113514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0B25A4-2D69-9468-C7CC-5A432F6F2D5A}"/>
              </a:ext>
            </a:extLst>
          </p:cNvPr>
          <p:cNvCxnSpPr>
            <a:cxnSpLocks/>
          </p:cNvCxnSpPr>
          <p:nvPr/>
        </p:nvCxnSpPr>
        <p:spPr>
          <a:xfrm flipV="1">
            <a:off x="3317356" y="2179938"/>
            <a:ext cx="0" cy="1927147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16AD84DC-ECDA-66C2-2E91-B40C3262D6D3}"/>
              </a:ext>
            </a:extLst>
          </p:cNvPr>
          <p:cNvSpPr/>
          <p:nvPr/>
        </p:nvSpPr>
        <p:spPr>
          <a:xfrm>
            <a:off x="1498304" y="2935271"/>
            <a:ext cx="314639" cy="3146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C01CE7A-4D3F-BF87-8712-67B166140C6A}"/>
              </a:ext>
            </a:extLst>
          </p:cNvPr>
          <p:cNvSpPr/>
          <p:nvPr/>
        </p:nvSpPr>
        <p:spPr>
          <a:xfrm>
            <a:off x="3477859" y="2932759"/>
            <a:ext cx="314639" cy="3146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D57E378-56D8-E1AA-FC4B-B7520E0B88E4}"/>
              </a:ext>
            </a:extLst>
          </p:cNvPr>
          <p:cNvSpPr/>
          <p:nvPr/>
        </p:nvSpPr>
        <p:spPr>
          <a:xfrm>
            <a:off x="7221138" y="1019824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BF978BF-2824-C4A2-1D3B-B1D3EC7D2D61}"/>
              </a:ext>
            </a:extLst>
          </p:cNvPr>
          <p:cNvSpPr/>
          <p:nvPr/>
        </p:nvSpPr>
        <p:spPr>
          <a:xfrm>
            <a:off x="7252716" y="3785142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421A0B-386A-0576-5A70-8B1FEF738103}"/>
              </a:ext>
            </a:extLst>
          </p:cNvPr>
          <p:cNvSpPr txBox="1"/>
          <p:nvPr/>
        </p:nvSpPr>
        <p:spPr>
          <a:xfrm>
            <a:off x="1803749" y="2959784"/>
            <a:ext cx="9573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Low payloads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DAD11A-176C-F222-83F6-7AF400D6392C}"/>
              </a:ext>
            </a:extLst>
          </p:cNvPr>
          <p:cNvSpPr txBox="1"/>
          <p:nvPr/>
        </p:nvSpPr>
        <p:spPr>
          <a:xfrm>
            <a:off x="3791744" y="2958354"/>
            <a:ext cx="118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Massive payloads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7A06C57-FCE2-D6AA-6526-CA9A61D3450D}"/>
                  </a:ext>
                </a:extLst>
              </p:cNvPr>
              <p:cNvSpPr txBox="1"/>
              <p:nvPr/>
            </p:nvSpPr>
            <p:spPr>
              <a:xfrm>
                <a:off x="10560496" y="6499754"/>
                <a:ext cx="1224822" cy="3668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800" b="0" dirty="0">
                    <a:solidFill>
                      <a:schemeClr val="tx1"/>
                    </a:solidFill>
                  </a:rPr>
                  <a:t>Note: c</a:t>
                </a:r>
                <a14:m>
                  <m:oMath xmlns:m="http://schemas.openxmlformats.org/officeDocument/2006/math">
                    <m:r>
                      <a:rPr lang="en-GB" sz="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𝑙𝑎𝑠𝑠</m:t>
                    </m:r>
                    <m:d>
                      <m:dPr>
                        <m:begChr m:val="{"/>
                        <m:endChr m:val=""/>
                        <m:ctrlPr>
                          <a:rPr lang="en-GB" sz="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GB" sz="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GB" sz="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en-GB" sz="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𝐹𝑎𝑖𝑙𝑢𝑟𝑒</m:t>
                            </m:r>
                          </m:e>
                          <m:e>
                            <m:r>
                              <a:rPr lang="en-GB" sz="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en-GB" sz="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𝑆𝑢𝑐𝑐𝑒𝑠𝑠</m:t>
                            </m:r>
                          </m:e>
                        </m:eqArr>
                      </m:e>
                    </m:d>
                  </m:oMath>
                </a14:m>
                <a:endParaRPr lang="en-GB" sz="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7A06C57-FCE2-D6AA-6526-CA9A61D345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0496" y="6499754"/>
                <a:ext cx="1224822" cy="366895"/>
              </a:xfrm>
              <a:prstGeom prst="rect">
                <a:avLst/>
              </a:prstGeom>
              <a:blipFill>
                <a:blip r:embed="rId6"/>
                <a:stretch>
                  <a:fillRect t="-146667" b="-223333"/>
                </a:stretch>
              </a:blipFill>
            </p:spPr>
            <p:txBody>
              <a:bodyPr/>
              <a:lstStyle/>
              <a:p>
                <a:r>
                  <a:rPr lang="en-K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CEFCE-BAF8-1B3F-9367-36A82BA8AD9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5619179" cy="35605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Plotting the Accuracy Score and Best Score for each classification algorithm produces the following result:</a:t>
            </a:r>
          </a:p>
          <a:p>
            <a:pPr marL="342900" indent="-342900"/>
            <a:r>
              <a:rPr lang="en-GB" dirty="0"/>
              <a:t>The Decision Tree model has the highest classification accuracy</a:t>
            </a:r>
          </a:p>
          <a:p>
            <a:pPr marL="520700" lvl="1" indent="-342900"/>
            <a:r>
              <a:rPr lang="en-GB" dirty="0"/>
              <a:t>The Accuracy Score is 94.44%</a:t>
            </a:r>
          </a:p>
          <a:p>
            <a:pPr marL="520700" lvl="1" indent="-342900"/>
            <a:r>
              <a:rPr lang="en-GB" dirty="0"/>
              <a:t>The Best Score is 90.36%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8F21F7-F038-0C4B-6EAC-CB19ECB44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5008369"/>
            <a:ext cx="4020111" cy="1390844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D3725203-8E7A-D6CE-AB55-2802D5BA72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3761250"/>
            <a:ext cx="5155287" cy="2791965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5533AE54-434D-F8DA-FF6F-D0192517C4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815284"/>
            <a:ext cx="5155286" cy="2791964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D9431-00C3-9486-D65B-379247562277}"/>
              </a:ext>
            </a:extLst>
          </p:cNvPr>
          <p:cNvSpPr txBox="1">
            <a:spLocks/>
          </p:cNvSpPr>
          <p:nvPr/>
        </p:nvSpPr>
        <p:spPr>
          <a:xfrm>
            <a:off x="6528048" y="1447800"/>
            <a:ext cx="5282952" cy="45777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GB" sz="2400" dirty="0"/>
              <a:t>As shown previously, best performing classification model is the Decision Tree model, with an accuracy of 94.44%. </a:t>
            </a:r>
          </a:p>
          <a:p>
            <a:pPr marL="342900" indent="-342900"/>
            <a:r>
              <a:rPr lang="en-GB" sz="2400" dirty="0"/>
              <a:t>This is explained by the confusion matrix, which shows only 1 out of 18 total results classified incorrectly (a false positive, shown in the top-right corner).</a:t>
            </a:r>
          </a:p>
          <a:p>
            <a:pPr marL="342900" indent="-342900"/>
            <a:r>
              <a:rPr lang="en-GB" sz="2400" dirty="0"/>
              <a:t>The other 17 results are correctly classified (5 did not land, 12 did land).</a:t>
            </a:r>
          </a:p>
        </p:txBody>
      </p:sp>
      <p:pic>
        <p:nvPicPr>
          <p:cNvPr id="6" name="Picture 5" descr="Chart&#10;&#10;Description automatically generated with medium confidence">
            <a:extLst>
              <a:ext uri="{FF2B5EF4-FFF2-40B4-BE49-F238E27FC236}">
                <a16:creationId xmlns:a16="http://schemas.microsoft.com/office/drawing/2014/main" id="{722F2D03-B2BE-F6C7-73F2-79DBC26D15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2" y="1504662"/>
            <a:ext cx="5835204" cy="4460334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E3BF1-865F-350E-0201-30DD5F3F9940}"/>
              </a:ext>
            </a:extLst>
          </p:cNvPr>
          <p:cNvSpPr txBox="1">
            <a:spLocks/>
          </p:cNvSpPr>
          <p:nvPr/>
        </p:nvSpPr>
        <p:spPr>
          <a:xfrm>
            <a:off x="404814" y="1447800"/>
            <a:ext cx="7729796" cy="49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/>
            <a:r>
              <a:rPr lang="en-GB" sz="1600" dirty="0"/>
              <a:t>As the number of flights increases, the success rate at a launch site increases, with most early flights being unsuccessful. I.e. with more experience, the success rate increases.</a:t>
            </a:r>
          </a:p>
          <a:p>
            <a:pPr marL="349250" lvl="1" indent="-171450"/>
            <a:r>
              <a:rPr lang="en-GB" sz="1400" dirty="0"/>
              <a:t>Between 2010 and 2013, all landings were unsuccessful (as the success rate is 0).</a:t>
            </a:r>
          </a:p>
          <a:p>
            <a:pPr marL="349250" lvl="1" indent="-171450"/>
            <a:r>
              <a:rPr lang="en-GB" sz="1400" dirty="0"/>
              <a:t>After 2013, the success rate generally increased, despite small dips in </a:t>
            </a:r>
            <a:r>
              <a:rPr lang="en-GB" sz="1100" dirty="0"/>
              <a:t>2018 and 2020.</a:t>
            </a:r>
          </a:p>
          <a:p>
            <a:pPr marL="349250" lvl="1" indent="-171450"/>
            <a:r>
              <a:rPr lang="en-GB" sz="1100" dirty="0"/>
              <a:t>After 2016, there was always a greater than 50% chance of success.</a:t>
            </a:r>
          </a:p>
          <a:p>
            <a:pPr marL="171450" indent="-171450"/>
            <a:r>
              <a:rPr lang="en-GB" sz="1600" dirty="0"/>
              <a:t>Orbit types ES-L1, GEO, HEO, and SSO, have the highest (100%) success rate.</a:t>
            </a:r>
          </a:p>
          <a:p>
            <a:pPr lvl="2"/>
            <a:r>
              <a:rPr lang="en-GB" sz="1400" dirty="0"/>
              <a:t>The 100% success rate of GEO, HEO, and ES-L1 orbits can be explained by only having 1 flight into the respective orbits. </a:t>
            </a:r>
          </a:p>
          <a:p>
            <a:pPr lvl="2"/>
            <a:r>
              <a:rPr lang="en-GB" sz="1400" dirty="0"/>
              <a:t>SSO's 100% success rate is more impressive, with 5 successful flights.</a:t>
            </a:r>
          </a:p>
          <a:p>
            <a:pPr lvl="2"/>
            <a:r>
              <a:rPr lang="en-GB" sz="1400" dirty="0"/>
              <a:t>The orbit types PO, ISS, and LEO, have more success with heavy payloads:</a:t>
            </a:r>
          </a:p>
          <a:p>
            <a:pPr lvl="2"/>
            <a:r>
              <a:rPr lang="en-GB" sz="1400" dirty="0"/>
              <a:t>VLEO (Very Low Earth Orbit) launches are associated with heavier payloads, which makes intuitive sense.</a:t>
            </a:r>
            <a:endParaRPr lang="en-GB" sz="1600" dirty="0"/>
          </a:p>
          <a:p>
            <a:pPr marL="171450" indent="-171450"/>
            <a:r>
              <a:rPr lang="en-GB" sz="1600" dirty="0"/>
              <a:t>The launch site KSC LC-39 A had the most successful launches, with 41.7% of the total successful launches and the highest rate of successful launches, with a 76.9% success rate. </a:t>
            </a:r>
          </a:p>
          <a:p>
            <a:pPr marL="171450" indent="-171450"/>
            <a:r>
              <a:rPr lang="en-GB" sz="1600" dirty="0"/>
              <a:t>The success for massive payloads (over 4000kg) is lower than that for low payloads.</a:t>
            </a:r>
          </a:p>
          <a:p>
            <a:pPr marL="171450" indent="-171450"/>
            <a:r>
              <a:rPr lang="en-GB" sz="1600" dirty="0"/>
              <a:t>The best-performing classification model is the Decision Tree model, with an accuracy of 94.44%. </a:t>
            </a:r>
          </a:p>
        </p:txBody>
      </p:sp>
      <p:pic>
        <p:nvPicPr>
          <p:cNvPr id="6" name="Picture 5" descr="Chart&#10;&#10;Description automatically generated with medium confidence">
            <a:extLst>
              <a:ext uri="{FF2B5EF4-FFF2-40B4-BE49-F238E27FC236}">
                <a16:creationId xmlns:a16="http://schemas.microsoft.com/office/drawing/2014/main" id="{FB9B667D-1611-B2F5-7CF7-EE1F9FF4C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944" y="1644708"/>
            <a:ext cx="1450107" cy="987921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BC10C22-FD61-671E-50D9-5A991AA6BAC7}"/>
              </a:ext>
            </a:extLst>
          </p:cNvPr>
          <p:cNvGrpSpPr/>
          <p:nvPr/>
        </p:nvGrpSpPr>
        <p:grpSpPr>
          <a:xfrm>
            <a:off x="8409944" y="3082423"/>
            <a:ext cx="3404705" cy="989978"/>
            <a:chOff x="8471054" y="2690634"/>
            <a:chExt cx="3404705" cy="989978"/>
          </a:xfrm>
          <a:effectLst/>
        </p:grpSpPr>
        <p:pic>
          <p:nvPicPr>
            <p:cNvPr id="8" name="Picture 7" descr="Chart, bar chart&#10;&#10;Description automatically generated">
              <a:extLst>
                <a:ext uri="{FF2B5EF4-FFF2-40B4-BE49-F238E27FC236}">
                  <a16:creationId xmlns:a16="http://schemas.microsoft.com/office/drawing/2014/main" id="{B8CB94E5-F96F-7D5D-DB45-24417C18C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20474" y="2692690"/>
              <a:ext cx="1455285" cy="98792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rgbClr val="0948CB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000ADE8-AF04-22A2-EBF7-EF695AF0B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71054" y="2690634"/>
              <a:ext cx="1674085" cy="964286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rgbClr val="0948CB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C0BB6CB-B8EF-03B1-2074-2BA910E9F6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0143" y="1640092"/>
            <a:ext cx="1848534" cy="964287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03C51F6-6815-A28B-BFF4-3A725FFAB753}"/>
              </a:ext>
            </a:extLst>
          </p:cNvPr>
          <p:cNvGrpSpPr/>
          <p:nvPr/>
        </p:nvGrpSpPr>
        <p:grpSpPr>
          <a:xfrm>
            <a:off x="8409944" y="4508893"/>
            <a:ext cx="3404705" cy="976998"/>
            <a:chOff x="8471054" y="5215074"/>
            <a:chExt cx="3404705" cy="976998"/>
          </a:xfrm>
          <a:effectLst/>
        </p:grpSpPr>
        <p:pic>
          <p:nvPicPr>
            <p:cNvPr id="13" name="Picture 12" descr="Chart, bar chart&#10;&#10;Description automatically generated">
              <a:extLst>
                <a:ext uri="{FF2B5EF4-FFF2-40B4-BE49-F238E27FC236}">
                  <a16:creationId xmlns:a16="http://schemas.microsoft.com/office/drawing/2014/main" id="{DB66F0DF-18B8-DA76-B2B0-CA42721DC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1054" y="5227785"/>
              <a:ext cx="1780530" cy="96428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rgbClr val="0948CB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4" name="Picture 13" descr="Chart&#10;&#10;Description automatically generated with medium confidence">
              <a:extLst>
                <a:ext uri="{FF2B5EF4-FFF2-40B4-BE49-F238E27FC236}">
                  <a16:creationId xmlns:a16="http://schemas.microsoft.com/office/drawing/2014/main" id="{91A85907-7D44-76D9-FE6D-B7134B8B6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6932" y="5215074"/>
              <a:ext cx="1248827" cy="95458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rgbClr val="0948CB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164E3F-6BAF-2E8F-2D8F-4FD10AF2360B}"/>
              </a:ext>
            </a:extLst>
          </p:cNvPr>
          <p:cNvSpPr txBox="1"/>
          <p:nvPr/>
        </p:nvSpPr>
        <p:spPr>
          <a:xfrm>
            <a:off x="405073" y="2682959"/>
            <a:ext cx="52845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Custom functions to retrieve the required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Custom logic to clean the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B5CB43-62FD-5BD5-D850-D8987780EB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9775" y="475634"/>
            <a:ext cx="4176464" cy="3414799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A39716-F1F1-A120-A7A3-5EA9F1235D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0841" y="4038950"/>
            <a:ext cx="4176464" cy="2414386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2A3135-65F1-6EF8-4658-B9C6F1ACFA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813" y="4038950"/>
            <a:ext cx="5806298" cy="2014819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04F5156-0BBE-C987-7321-173643D81595}"/>
              </a:ext>
            </a:extLst>
          </p:cNvPr>
          <p:cNvSpPr txBox="1">
            <a:spLocks/>
          </p:cNvSpPr>
          <p:nvPr/>
        </p:nvSpPr>
        <p:spPr>
          <a:xfrm>
            <a:off x="770011" y="1428027"/>
            <a:ext cx="5105856" cy="1254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948CB"/>
                </a:solidFill>
                <a:latin typeface="Abadi" panose="020B0604020104020204" pitchFamily="34" charset="0"/>
              </a:rPr>
              <a:t>Data Collection – space x REST </a:t>
            </a:r>
            <a:r>
              <a:rPr lang="en-US" dirty="0" err="1">
                <a:solidFill>
                  <a:srgbClr val="0948CB"/>
                </a:solidFill>
                <a:latin typeface="Abadi" panose="020B0604020104020204" pitchFamily="34" charset="0"/>
              </a:rPr>
              <a:t>api</a:t>
            </a:r>
            <a:endParaRPr lang="en-US" dirty="0">
              <a:solidFill>
                <a:srgbClr val="0948CB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404813" y="967284"/>
            <a:ext cx="3024336" cy="31783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948CB"/>
                </a:solidFill>
                <a:latin typeface="Abadi" panose="020B0604020104020204" pitchFamily="34" charset="0"/>
              </a:rPr>
              <a:t>Data Collection – Web Scraping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CD29DF-FDA4-9A3D-A04B-7D47A9A83C88}"/>
              </a:ext>
            </a:extLst>
          </p:cNvPr>
          <p:cNvSpPr txBox="1">
            <a:spLocks/>
          </p:cNvSpPr>
          <p:nvPr/>
        </p:nvSpPr>
        <p:spPr>
          <a:xfrm>
            <a:off x="404813" y="188640"/>
            <a:ext cx="10947772" cy="71671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8020D2-47CA-92CB-F9E9-F29ED0B0F3E6}"/>
              </a:ext>
            </a:extLst>
          </p:cNvPr>
          <p:cNvSpPr txBox="1"/>
          <p:nvPr/>
        </p:nvSpPr>
        <p:spPr>
          <a:xfrm>
            <a:off x="310931" y="3630364"/>
            <a:ext cx="302433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Custom functions for web scraping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Custom logic to fill up the launch_dict values with values from the launch tables</a:t>
            </a:r>
            <a:endParaRPr lang="en-GB" sz="2400" dirty="0"/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88742DC3-2F3C-F599-29C9-4FF755E5F3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" t="4850" r="39069" b="2751"/>
          <a:stretch/>
        </p:blipFill>
        <p:spPr>
          <a:xfrm>
            <a:off x="8339754" y="126707"/>
            <a:ext cx="3024336" cy="6336704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9CD69966-8C6E-1352-D7DA-41DEDA1041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0" t="7070" r="29255" b="6330"/>
          <a:stretch/>
        </p:blipFill>
        <p:spPr>
          <a:xfrm>
            <a:off x="3814175" y="1412776"/>
            <a:ext cx="4226042" cy="5050635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0948CB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A298FA3C-88EB-FB4F-926B-6D924541D864}"/>
              </a:ext>
            </a:extLst>
          </p:cNvPr>
          <p:cNvSpPr txBox="1">
            <a:spLocks/>
          </p:cNvSpPr>
          <p:nvPr/>
        </p:nvSpPr>
        <p:spPr>
          <a:xfrm>
            <a:off x="404813" y="358638"/>
            <a:ext cx="7394610" cy="9672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948CB"/>
                </a:solidFill>
                <a:latin typeface="Abadi" panose="020B0604020104020204" pitchFamily="34" charset="0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7017970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itle 12">
            <a:extLst>
              <a:ext uri="{FF2B5EF4-FFF2-40B4-BE49-F238E27FC236}">
                <a16:creationId xmlns:a16="http://schemas.microsoft.com/office/drawing/2014/main" id="{5102A7F6-74CA-39D1-8DC0-DFE37A2D089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METHODOLOGY SUMMARY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5BEF38E-E5E1-354D-C9A9-E405C2F21542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</p:spPr>
        <p:txBody>
          <a:bodyPr numCol="2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GB" sz="1600" dirty="0"/>
              <a:t>Data Collection</a:t>
            </a:r>
          </a:p>
          <a:p>
            <a:pPr marL="520700" lvl="1" indent="-342900"/>
            <a:r>
              <a:rPr lang="en-GB" sz="1400" dirty="0"/>
              <a:t>Making GET requests to the SpaceX REST API</a:t>
            </a:r>
          </a:p>
          <a:p>
            <a:pPr marL="520700" lvl="1" indent="-342900"/>
            <a:r>
              <a:rPr lang="en-GB" sz="1400" dirty="0"/>
              <a:t>Web Scraping</a:t>
            </a:r>
            <a:endParaRPr lang="en-GB" sz="11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Data Wrangling </a:t>
            </a:r>
          </a:p>
          <a:p>
            <a:pPr marL="520700" lvl="1" indent="-342900"/>
            <a:r>
              <a:rPr lang="en-GB" sz="1400" dirty="0"/>
              <a:t>Using the </a:t>
            </a:r>
            <a:r>
              <a:rPr lang="en-GB" sz="1400" dirty="0">
                <a:latin typeface="Consolas" panose="020B0609020204030204" pitchFamily="49" charset="0"/>
              </a:rPr>
              <a:t>.</a:t>
            </a:r>
            <a:r>
              <a:rPr lang="en-GB" sz="1400" dirty="0" err="1">
                <a:latin typeface="Consolas" panose="020B0609020204030204" pitchFamily="49" charset="0"/>
              </a:rPr>
              <a:t>fillna</a:t>
            </a:r>
            <a:r>
              <a:rPr lang="en-GB" sz="1400" dirty="0">
                <a:latin typeface="Consolas" panose="020B0609020204030204" pitchFamily="49" charset="0"/>
              </a:rPr>
              <a:t>()</a:t>
            </a:r>
            <a:r>
              <a:rPr lang="en-GB" sz="1400" dirty="0"/>
              <a:t> method to remove </a:t>
            </a:r>
            <a:r>
              <a:rPr lang="en-GB" sz="1400" dirty="0" err="1"/>
              <a:t>NaN</a:t>
            </a:r>
            <a:r>
              <a:rPr lang="en-GB" sz="1400" dirty="0"/>
              <a:t> values</a:t>
            </a:r>
          </a:p>
          <a:p>
            <a:pPr marL="520700" lvl="1" indent="-342900"/>
            <a:r>
              <a:rPr lang="en-GB" sz="1400" dirty="0"/>
              <a:t>Using the </a:t>
            </a:r>
            <a:r>
              <a:rPr lang="en-GB" sz="1400" dirty="0">
                <a:latin typeface="Consolas" panose="020B0609020204030204" pitchFamily="49" charset="0"/>
              </a:rPr>
              <a:t>.</a:t>
            </a:r>
            <a:r>
              <a:rPr lang="en-GB" sz="1400" dirty="0" err="1">
                <a:latin typeface="Consolas" panose="020B0609020204030204" pitchFamily="49" charset="0"/>
              </a:rPr>
              <a:t>value_counts</a:t>
            </a:r>
            <a:r>
              <a:rPr lang="en-GB" sz="1400" dirty="0">
                <a:latin typeface="Consolas" panose="020B0609020204030204" pitchFamily="49" charset="0"/>
              </a:rPr>
              <a:t>()</a:t>
            </a:r>
            <a:r>
              <a:rPr lang="en-GB" sz="1400" dirty="0"/>
              <a:t> method to determine the following:</a:t>
            </a:r>
          </a:p>
          <a:p>
            <a:pPr marL="704850" lvl="2" indent="-342900"/>
            <a:r>
              <a:rPr lang="en-GB" sz="1200" dirty="0"/>
              <a:t>Number of launches on each site</a:t>
            </a:r>
          </a:p>
          <a:p>
            <a:pPr marL="704850" lvl="2" indent="-342900"/>
            <a:r>
              <a:rPr lang="en-GB" sz="1200" dirty="0"/>
              <a:t>Number and occurrence of each orbit</a:t>
            </a:r>
          </a:p>
          <a:p>
            <a:pPr marL="704850" lvl="2" indent="-342900"/>
            <a:r>
              <a:rPr lang="en-GB" sz="1200" dirty="0"/>
              <a:t>Number and occurrence of mission outcome per orbit type</a:t>
            </a:r>
          </a:p>
          <a:p>
            <a:pPr marL="520700" lvl="1" indent="-342900"/>
            <a:r>
              <a:rPr lang="en-GB" sz="1400" dirty="0"/>
              <a:t>Creating a landing outcome label that shows the following:</a:t>
            </a:r>
          </a:p>
          <a:p>
            <a:pPr marL="704850" lvl="2" indent="-342900"/>
            <a:r>
              <a:rPr lang="en-GB" sz="1200" dirty="0"/>
              <a:t>0 when the booster did not land successfully</a:t>
            </a:r>
          </a:p>
          <a:p>
            <a:pPr marL="704850" lvl="2" indent="-342900"/>
            <a:r>
              <a:rPr lang="en-GB" sz="1200" dirty="0"/>
              <a:t>1 when the booster did land successfully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Exploratory Data Analysis</a:t>
            </a:r>
          </a:p>
          <a:p>
            <a:pPr marL="520700" lvl="1" indent="-342900"/>
            <a:r>
              <a:rPr lang="en-GB" sz="1400" dirty="0"/>
              <a:t>Using SQL queries to manipulate and evaluate the SpaceX dataset</a:t>
            </a:r>
          </a:p>
          <a:p>
            <a:pPr marL="520700" lvl="1" indent="-342900"/>
            <a:r>
              <a:rPr lang="en-GB" sz="1400" dirty="0"/>
              <a:t>Using Pandas and Matplotlib to visualize relationships between variables, and determine patterns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Interactive Visual Analytics</a:t>
            </a:r>
          </a:p>
          <a:p>
            <a:pPr marL="520700" lvl="1" indent="-342900"/>
            <a:r>
              <a:rPr lang="en-GB" sz="1400" dirty="0"/>
              <a:t>Geospatial analytics using Folium</a:t>
            </a:r>
          </a:p>
          <a:p>
            <a:pPr marL="520700" lvl="1" indent="-342900"/>
            <a:r>
              <a:rPr lang="en-GB" sz="1400" dirty="0"/>
              <a:t>Creating an interactive dashboard using </a:t>
            </a:r>
            <a:r>
              <a:rPr lang="en-GB" sz="1400" dirty="0" err="1"/>
              <a:t>Plotly</a:t>
            </a:r>
            <a:r>
              <a:rPr lang="en-GB" sz="1400" dirty="0"/>
              <a:t> Dash</a:t>
            </a:r>
            <a:endParaRPr lang="en-GB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Data Modelling and Evaluation</a:t>
            </a:r>
          </a:p>
          <a:p>
            <a:pPr marL="520700" lvl="1" indent="-342900"/>
            <a:r>
              <a:rPr lang="en-GB" sz="1400" dirty="0"/>
              <a:t>Using Scikit-Learn to:</a:t>
            </a:r>
          </a:p>
          <a:p>
            <a:pPr marL="704850" lvl="2" indent="-342900"/>
            <a:r>
              <a:rPr lang="en-GB" sz="1200" dirty="0"/>
              <a:t>Pre-process (standardize) the data</a:t>
            </a:r>
          </a:p>
          <a:p>
            <a:pPr marL="704850" lvl="2" indent="-342900"/>
            <a:r>
              <a:rPr lang="en-GB" sz="1200" dirty="0"/>
              <a:t>Split the data into training and testing data using </a:t>
            </a:r>
            <a:r>
              <a:rPr lang="en-GB" sz="1200" dirty="0" err="1">
                <a:latin typeface="Consolas" panose="020B0609020204030204" pitchFamily="49" charset="0"/>
              </a:rPr>
              <a:t>train_test_split</a:t>
            </a:r>
            <a:endParaRPr lang="en-GB" sz="1400" dirty="0">
              <a:latin typeface="Consolas" panose="020B0609020204030204" pitchFamily="49" charset="0"/>
            </a:endParaRPr>
          </a:p>
          <a:p>
            <a:pPr marL="704850" lvl="2" indent="-342900"/>
            <a:r>
              <a:rPr lang="en-GB" sz="1200" dirty="0"/>
              <a:t>Train different classification models</a:t>
            </a:r>
          </a:p>
          <a:p>
            <a:pPr marL="704850" lvl="2" indent="-342900"/>
            <a:r>
              <a:rPr lang="en-GB" sz="1200" dirty="0"/>
              <a:t>Find hyperparameters using </a:t>
            </a:r>
            <a:r>
              <a:rPr lang="en-GB" sz="1200" dirty="0" err="1">
                <a:latin typeface="Consolas" panose="020B0609020204030204" pitchFamily="49" charset="0"/>
              </a:rPr>
              <a:t>GridSearchCV</a:t>
            </a:r>
            <a:endParaRPr lang="en-GB" sz="1200" dirty="0">
              <a:latin typeface="Consolas" panose="020B0609020204030204" pitchFamily="49" charset="0"/>
            </a:endParaRPr>
          </a:p>
          <a:p>
            <a:pPr marL="520700" lvl="1" indent="-342900"/>
            <a:r>
              <a:rPr lang="en-GB" sz="1400" dirty="0"/>
              <a:t>Plotting confusion matrices for each classification model</a:t>
            </a:r>
          </a:p>
          <a:p>
            <a:pPr marL="520700" lvl="1" indent="-342900"/>
            <a:r>
              <a:rPr lang="en-GB" sz="1400" dirty="0"/>
              <a:t>Assessing the accuracy of each classification model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38190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154062" y="555872"/>
            <a:ext cx="6455602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9000FE-A9C6-2C5F-111D-44B0D429011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DATA COLLECTION – space x REST api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3EE24E-5ADE-4720-35CD-1CEB1C03F59E}"/>
              </a:ext>
            </a:extLst>
          </p:cNvPr>
          <p:cNvSpPr txBox="1"/>
          <p:nvPr/>
        </p:nvSpPr>
        <p:spPr>
          <a:xfrm>
            <a:off x="275070" y="1440986"/>
            <a:ext cx="526320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Using the SpaceX API to retrieve data about launches, including information about the rocket used, payload delivered, launch specifications, landing specifications, and landing outcome.</a:t>
            </a:r>
            <a:endParaRPr lang="en-US" sz="16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6047956-0FAF-0B40-8CAF-FB1DC52455B0}"/>
              </a:ext>
            </a:extLst>
          </p:cNvPr>
          <p:cNvGrpSpPr/>
          <p:nvPr/>
        </p:nvGrpSpPr>
        <p:grpSpPr>
          <a:xfrm>
            <a:off x="7021493" y="696647"/>
            <a:ext cx="4032448" cy="1230027"/>
            <a:chOff x="6816081" y="381857"/>
            <a:chExt cx="4032448" cy="123002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B20AF42-9421-82D4-6A69-36A5D3F44F65}"/>
                </a:ext>
              </a:extLst>
            </p:cNvPr>
            <p:cNvGrpSpPr/>
            <p:nvPr/>
          </p:nvGrpSpPr>
          <p:grpSpPr>
            <a:xfrm>
              <a:off x="6881244" y="438326"/>
              <a:ext cx="3902122" cy="1117089"/>
              <a:chOff x="7376508" y="559419"/>
              <a:chExt cx="3408321" cy="975725"/>
            </a:xfrm>
            <a:solidFill>
              <a:srgbClr val="0070AD"/>
            </a:solidFill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9B3AC40E-6DD4-176B-764E-BE993A2B694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64023"/>
              <a:stretch/>
            </p:blipFill>
            <p:spPr>
              <a:xfrm>
                <a:off x="7679303" y="559419"/>
                <a:ext cx="2802730" cy="277293"/>
              </a:xfrm>
              <a:prstGeom prst="rect">
                <a:avLst/>
              </a:prstGeom>
              <a:grpFill/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E37B1DE2-A767-96B5-8C5E-8955D7DA31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76508" y="1124744"/>
                <a:ext cx="3408321" cy="410400"/>
              </a:xfrm>
              <a:prstGeom prst="rect">
                <a:avLst/>
              </a:prstGeom>
              <a:grpFill/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CD0782D8-458A-8CF6-7FC7-64F9DC707F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56831" b="11341"/>
              <a:stretch/>
            </p:blipFill>
            <p:spPr>
              <a:xfrm>
                <a:off x="7679303" y="814265"/>
                <a:ext cx="2802730" cy="245316"/>
              </a:xfrm>
              <a:prstGeom prst="rect">
                <a:avLst/>
              </a:prstGeom>
              <a:grpFill/>
            </p:spPr>
          </p:pic>
        </p:grpSp>
        <p:sp>
          <p:nvSpPr>
            <p:cNvPr id="10" name="Rectangle: Rounded Corners 88">
              <a:extLst>
                <a:ext uri="{FF2B5EF4-FFF2-40B4-BE49-F238E27FC236}">
                  <a16:creationId xmlns:a16="http://schemas.microsoft.com/office/drawing/2014/main" id="{166671A8-8972-6643-F69A-C351A0988210}"/>
                </a:ext>
              </a:extLst>
            </p:cNvPr>
            <p:cNvSpPr/>
            <p:nvPr/>
          </p:nvSpPr>
          <p:spPr>
            <a:xfrm>
              <a:off x="6816081" y="381857"/>
              <a:ext cx="4032448" cy="1230027"/>
            </a:xfrm>
            <a:prstGeom prst="roundRect">
              <a:avLst>
                <a:gd name="adj" fmla="val 9723"/>
              </a:avLst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06BC877-A335-D3C2-9010-9709B2DD4E4B}"/>
              </a:ext>
            </a:extLst>
          </p:cNvPr>
          <p:cNvGrpSpPr/>
          <p:nvPr/>
        </p:nvGrpSpPr>
        <p:grpSpPr>
          <a:xfrm>
            <a:off x="5930762" y="2033746"/>
            <a:ext cx="6213910" cy="2403187"/>
            <a:chOff x="5930762" y="1809537"/>
            <a:chExt cx="6213910" cy="2403187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1E7295D6-1ABC-7DD9-9CFC-913C01F3418A}"/>
                </a:ext>
              </a:extLst>
            </p:cNvPr>
            <p:cNvGrpSpPr/>
            <p:nvPr/>
          </p:nvGrpSpPr>
          <p:grpSpPr>
            <a:xfrm>
              <a:off x="6013381" y="1810470"/>
              <a:ext cx="6048672" cy="2401320"/>
              <a:chOff x="5951984" y="2011224"/>
              <a:chExt cx="6048672" cy="2401320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3AA444A8-E51E-17CF-4C05-891B55B3F0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51984" y="2054428"/>
                <a:ext cx="1421035" cy="2314912"/>
              </a:xfrm>
              <a:prstGeom prst="rect">
                <a:avLst/>
              </a:prstGeom>
            </p:spPr>
          </p:pic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28372DB-D01B-32D5-8441-AB9D05E703B1}"/>
                  </a:ext>
                </a:extLst>
              </p:cNvPr>
              <p:cNvGrpSpPr/>
              <p:nvPr/>
            </p:nvGrpSpPr>
            <p:grpSpPr>
              <a:xfrm>
                <a:off x="7423742" y="2011224"/>
                <a:ext cx="1552825" cy="2401320"/>
                <a:chOff x="4838973" y="2924944"/>
                <a:chExt cx="2581635" cy="3992293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99900D80-AB0C-8972-DC88-1FA3EADF3E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r="3084"/>
                <a:stretch/>
              </p:blipFill>
              <p:spPr>
                <a:xfrm>
                  <a:off x="4844716" y="2924944"/>
                  <a:ext cx="2575892" cy="1066949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96AB2168-8CE8-F2FA-83CD-C921AA92BC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838973" y="3945022"/>
                  <a:ext cx="2581635" cy="2972215"/>
                </a:xfrm>
                <a:prstGeom prst="rect">
                  <a:avLst/>
                </a:prstGeom>
              </p:spPr>
            </p:pic>
          </p:grpSp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2C215F0B-23C1-7C25-A0B2-4EE3730421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5932"/>
              <a:stretch/>
            </p:blipFill>
            <p:spPr>
              <a:xfrm>
                <a:off x="9027290" y="2077348"/>
                <a:ext cx="2973366" cy="2269072"/>
              </a:xfrm>
              <a:prstGeom prst="rect">
                <a:avLst/>
              </a:prstGeom>
            </p:spPr>
          </p:pic>
        </p:grpSp>
        <p:sp>
          <p:nvSpPr>
            <p:cNvPr id="16" name="Rectangle: Rounded Corners 92">
              <a:extLst>
                <a:ext uri="{FF2B5EF4-FFF2-40B4-BE49-F238E27FC236}">
                  <a16:creationId xmlns:a16="http://schemas.microsoft.com/office/drawing/2014/main" id="{C14E6414-78A5-9B91-24F4-C4BC0ACA6C92}"/>
                </a:ext>
              </a:extLst>
            </p:cNvPr>
            <p:cNvSpPr/>
            <p:nvPr/>
          </p:nvSpPr>
          <p:spPr>
            <a:xfrm>
              <a:off x="5930762" y="1809537"/>
              <a:ext cx="6213910" cy="2403187"/>
            </a:xfrm>
            <a:prstGeom prst="roundRect">
              <a:avLst>
                <a:gd name="adj" fmla="val 9723"/>
              </a:avLst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5DF942-40A4-2983-AD0A-D79682CF3C70}"/>
              </a:ext>
            </a:extLst>
          </p:cNvPr>
          <p:cNvGrpSpPr/>
          <p:nvPr/>
        </p:nvGrpSpPr>
        <p:grpSpPr>
          <a:xfrm>
            <a:off x="7809085" y="4588975"/>
            <a:ext cx="2457265" cy="504475"/>
            <a:chOff x="7798656" y="4467569"/>
            <a:chExt cx="2457265" cy="504475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7B9CE41-B529-62C0-BCF1-C4403870B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46911" y="4484877"/>
              <a:ext cx="2360755" cy="469859"/>
            </a:xfrm>
            <a:prstGeom prst="rect">
              <a:avLst/>
            </a:prstGeom>
          </p:spPr>
        </p:pic>
        <p:sp>
          <p:nvSpPr>
            <p:cNvPr id="24" name="Rectangle: Rounded Corners 93">
              <a:extLst>
                <a:ext uri="{FF2B5EF4-FFF2-40B4-BE49-F238E27FC236}">
                  <a16:creationId xmlns:a16="http://schemas.microsoft.com/office/drawing/2014/main" id="{EB729354-20F8-011A-3CE5-48A34E3E17F3}"/>
                </a:ext>
              </a:extLst>
            </p:cNvPr>
            <p:cNvSpPr/>
            <p:nvPr/>
          </p:nvSpPr>
          <p:spPr>
            <a:xfrm>
              <a:off x="7798656" y="4467569"/>
              <a:ext cx="2457265" cy="504475"/>
            </a:xfrm>
            <a:prstGeom prst="roundRect">
              <a:avLst>
                <a:gd name="adj" fmla="val 9723"/>
              </a:avLst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407DC8B-3EED-7820-D765-4AFEE3E42B73}"/>
              </a:ext>
            </a:extLst>
          </p:cNvPr>
          <p:cNvGrpSpPr/>
          <p:nvPr/>
        </p:nvGrpSpPr>
        <p:grpSpPr>
          <a:xfrm>
            <a:off x="6320165" y="5155553"/>
            <a:ext cx="5435105" cy="1275400"/>
            <a:chOff x="6349527" y="5155553"/>
            <a:chExt cx="5435105" cy="127540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F8CECEA-869B-1AFD-5A61-EC9D6D63C7B6}"/>
                </a:ext>
              </a:extLst>
            </p:cNvPr>
            <p:cNvGrpSpPr/>
            <p:nvPr/>
          </p:nvGrpSpPr>
          <p:grpSpPr>
            <a:xfrm>
              <a:off x="6428424" y="5227103"/>
              <a:ext cx="5277310" cy="1132300"/>
              <a:chOff x="6396969" y="5204407"/>
              <a:chExt cx="5277310" cy="1132300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D4DD49E4-D9DD-862E-E088-1E35D0CD5C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583077" y="5204407"/>
                <a:ext cx="2905095" cy="320878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4821EF19-BF46-BCD4-821D-E03C2B09B5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69967" y="5578602"/>
                <a:ext cx="4131314" cy="229199"/>
              </a:xfrm>
              <a:prstGeom prst="rect">
                <a:avLst/>
              </a:prstGeom>
            </p:spPr>
          </p:pic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5C3211C6-9039-1AD9-76C9-27400AE8C7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396969" y="5861119"/>
                <a:ext cx="5277310" cy="475588"/>
              </a:xfrm>
              <a:prstGeom prst="rect">
                <a:avLst/>
              </a:prstGeom>
            </p:spPr>
          </p:pic>
        </p:grpSp>
        <p:sp>
          <p:nvSpPr>
            <p:cNvPr id="27" name="Rectangle: Rounded Corners 96">
              <a:extLst>
                <a:ext uri="{FF2B5EF4-FFF2-40B4-BE49-F238E27FC236}">
                  <a16:creationId xmlns:a16="http://schemas.microsoft.com/office/drawing/2014/main" id="{26BF02A0-E986-932E-9F97-E4605D1715D0}"/>
                </a:ext>
              </a:extLst>
            </p:cNvPr>
            <p:cNvSpPr/>
            <p:nvPr/>
          </p:nvSpPr>
          <p:spPr>
            <a:xfrm>
              <a:off x="6349527" y="5155553"/>
              <a:ext cx="5435105" cy="1275400"/>
            </a:xfrm>
            <a:prstGeom prst="roundRect">
              <a:avLst>
                <a:gd name="adj" fmla="val 9723"/>
              </a:avLst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1" name="Oval 30">
            <a:extLst>
              <a:ext uri="{FF2B5EF4-FFF2-40B4-BE49-F238E27FC236}">
                <a16:creationId xmlns:a16="http://schemas.microsoft.com/office/drawing/2014/main" id="{AD70CD31-AF87-5DAA-B17C-77693C6998B6}"/>
              </a:ext>
            </a:extLst>
          </p:cNvPr>
          <p:cNvSpPr/>
          <p:nvPr/>
        </p:nvSpPr>
        <p:spPr>
          <a:xfrm>
            <a:off x="6877493" y="522667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47473F7-FF99-027D-8F64-FA290E85F7DC}"/>
              </a:ext>
            </a:extLst>
          </p:cNvPr>
          <p:cNvSpPr/>
          <p:nvPr/>
        </p:nvSpPr>
        <p:spPr>
          <a:xfrm>
            <a:off x="7665085" y="4312383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D2F46F2-849C-6616-1AE4-10B8E8C652D5}"/>
              </a:ext>
            </a:extLst>
          </p:cNvPr>
          <p:cNvSpPr/>
          <p:nvPr/>
        </p:nvSpPr>
        <p:spPr>
          <a:xfrm>
            <a:off x="5831480" y="1886026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E93BF30-93D3-6E55-274C-7A5678371886}"/>
              </a:ext>
            </a:extLst>
          </p:cNvPr>
          <p:cNvSpPr/>
          <p:nvPr/>
        </p:nvSpPr>
        <p:spPr>
          <a:xfrm>
            <a:off x="6205527" y="5042577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14102A3-C94A-34AE-CAB2-5A70C8FE9210}"/>
              </a:ext>
            </a:extLst>
          </p:cNvPr>
          <p:cNvGrpSpPr/>
          <p:nvPr/>
        </p:nvGrpSpPr>
        <p:grpSpPr>
          <a:xfrm>
            <a:off x="154062" y="2466577"/>
            <a:ext cx="5399568" cy="3914750"/>
            <a:chOff x="129947" y="2051718"/>
            <a:chExt cx="5423684" cy="4329610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28A4518-0D2C-E407-1D0E-4527F70DB9CA}"/>
                </a:ext>
              </a:extLst>
            </p:cNvPr>
            <p:cNvGrpSpPr/>
            <p:nvPr/>
          </p:nvGrpSpPr>
          <p:grpSpPr>
            <a:xfrm>
              <a:off x="129947" y="2051718"/>
              <a:ext cx="5416362" cy="664572"/>
              <a:chOff x="137269" y="2051718"/>
              <a:chExt cx="5694211" cy="664572"/>
            </a:xfrm>
          </p:grpSpPr>
          <p:sp>
            <p:nvSpPr>
              <p:cNvPr id="46" name="Rectangle: Rounded Corners 63">
                <a:extLst>
                  <a:ext uri="{FF2B5EF4-FFF2-40B4-BE49-F238E27FC236}">
                    <a16:creationId xmlns:a16="http://schemas.microsoft.com/office/drawing/2014/main" id="{88B7A15D-F1F2-1EAA-E699-76B6B85EEB27}"/>
                  </a:ext>
                </a:extLst>
              </p:cNvPr>
              <p:cNvSpPr/>
              <p:nvPr/>
            </p:nvSpPr>
            <p:spPr>
              <a:xfrm>
                <a:off x="281268" y="2198973"/>
                <a:ext cx="5550212" cy="517317"/>
              </a:xfrm>
              <a:prstGeom prst="roundRect">
                <a:avLst>
                  <a:gd name="adj" fmla="val 9723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tIns="0" rIns="0" bIns="0"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</a:rPr>
                  <a:t>Make a GET response to the SpaceX REST API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</a:rPr>
                  <a:t>Convert the response to a .json file then to a Pandas DataFrame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F2858FE4-23FB-EAB5-4E62-2041D3F1665A}"/>
                  </a:ext>
                </a:extLst>
              </p:cNvPr>
              <p:cNvSpPr/>
              <p:nvPr/>
            </p:nvSpPr>
            <p:spPr>
              <a:xfrm>
                <a:off x="137269" y="2051718"/>
                <a:ext cx="288000" cy="288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4DCCE50-9C2E-E628-D571-1E83479D786C}"/>
                </a:ext>
              </a:extLst>
            </p:cNvPr>
            <p:cNvGrpSpPr/>
            <p:nvPr/>
          </p:nvGrpSpPr>
          <p:grpSpPr>
            <a:xfrm>
              <a:off x="129947" y="3035878"/>
              <a:ext cx="5423684" cy="1099636"/>
              <a:chOff x="137269" y="2051718"/>
              <a:chExt cx="5423684" cy="1099636"/>
            </a:xfrm>
          </p:grpSpPr>
          <p:sp>
            <p:nvSpPr>
              <p:cNvPr id="44" name="Rectangle: Rounded Corners 71">
                <a:extLst>
                  <a:ext uri="{FF2B5EF4-FFF2-40B4-BE49-F238E27FC236}">
                    <a16:creationId xmlns:a16="http://schemas.microsoft.com/office/drawing/2014/main" id="{90F2B776-3FC1-2150-CD9E-B66660246587}"/>
                  </a:ext>
                </a:extLst>
              </p:cNvPr>
              <p:cNvSpPr/>
              <p:nvPr/>
            </p:nvSpPr>
            <p:spPr>
              <a:xfrm>
                <a:off x="281268" y="2198973"/>
                <a:ext cx="5279685" cy="952381"/>
              </a:xfrm>
              <a:prstGeom prst="roundRect">
                <a:avLst>
                  <a:gd name="adj" fmla="val 9723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tIns="0" rIns="0" bIns="0"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Use custom logic to clean the data (see Appendix)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Define lists for data to be stored in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Call custom functions (see Appendix) to retrieve data and fill the lists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Use these lists as values in a dictionary and construct the dataset 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63CCF3A2-A8F6-DCE9-5C5F-217978191DDF}"/>
                  </a:ext>
                </a:extLst>
              </p:cNvPr>
              <p:cNvSpPr/>
              <p:nvPr/>
            </p:nvSpPr>
            <p:spPr>
              <a:xfrm>
                <a:off x="137269" y="2051718"/>
                <a:ext cx="288000" cy="288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2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2647B78-3403-B603-35C3-E7035282C463}"/>
                </a:ext>
              </a:extLst>
            </p:cNvPr>
            <p:cNvGrpSpPr/>
            <p:nvPr/>
          </p:nvGrpSpPr>
          <p:grpSpPr>
            <a:xfrm>
              <a:off x="129947" y="4455102"/>
              <a:ext cx="5423684" cy="507002"/>
              <a:chOff x="137269" y="2051718"/>
              <a:chExt cx="5423684" cy="507002"/>
            </a:xfrm>
          </p:grpSpPr>
          <p:sp>
            <p:nvSpPr>
              <p:cNvPr id="42" name="Rectangle: Rounded Corners 74">
                <a:extLst>
                  <a:ext uri="{FF2B5EF4-FFF2-40B4-BE49-F238E27FC236}">
                    <a16:creationId xmlns:a16="http://schemas.microsoft.com/office/drawing/2014/main" id="{006F758F-A1D1-6A12-A932-9DD052E5C6D4}"/>
                  </a:ext>
                </a:extLst>
              </p:cNvPr>
              <p:cNvSpPr/>
              <p:nvPr/>
            </p:nvSpPr>
            <p:spPr>
              <a:xfrm>
                <a:off x="281268" y="2198974"/>
                <a:ext cx="5279685" cy="359746"/>
              </a:xfrm>
              <a:prstGeom prst="roundRect">
                <a:avLst>
                  <a:gd name="adj" fmla="val 9723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tIns="0" rIns="0" bIns="0"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Create a Pandas DataFrame from the constructed dictionary dataset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135B1825-262D-AE69-F0CB-6087516E1AB0}"/>
                  </a:ext>
                </a:extLst>
              </p:cNvPr>
              <p:cNvSpPr/>
              <p:nvPr/>
            </p:nvSpPr>
            <p:spPr>
              <a:xfrm>
                <a:off x="137269" y="2051718"/>
                <a:ext cx="288000" cy="288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82DC5F20-0902-E664-3232-E81021A43DDF}"/>
                </a:ext>
              </a:extLst>
            </p:cNvPr>
            <p:cNvGrpSpPr/>
            <p:nvPr/>
          </p:nvGrpSpPr>
          <p:grpSpPr>
            <a:xfrm>
              <a:off x="129947" y="5281692"/>
              <a:ext cx="5423684" cy="1099636"/>
              <a:chOff x="137269" y="2051718"/>
              <a:chExt cx="5423684" cy="1099636"/>
            </a:xfrm>
          </p:grpSpPr>
          <p:sp>
            <p:nvSpPr>
              <p:cNvPr id="40" name="Rectangle: Rounded Corners 77">
                <a:extLst>
                  <a:ext uri="{FF2B5EF4-FFF2-40B4-BE49-F238E27FC236}">
                    <a16:creationId xmlns:a16="http://schemas.microsoft.com/office/drawing/2014/main" id="{C5C0EA11-A7E0-94CB-9C61-FC95F1E1AB87}"/>
                  </a:ext>
                </a:extLst>
              </p:cNvPr>
              <p:cNvSpPr/>
              <p:nvPr/>
            </p:nvSpPr>
            <p:spPr>
              <a:xfrm>
                <a:off x="281268" y="2198973"/>
                <a:ext cx="5279685" cy="952381"/>
              </a:xfrm>
              <a:prstGeom prst="roundRect">
                <a:avLst>
                  <a:gd name="adj" fmla="val 9723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tIns="0" rIns="0" bIns="0"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Filter the DataFrame to only include Falcon 9 launches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Reset the FlightNumber column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Replace missing values of PayloadMass with the mean PayloadMass value</a:t>
                </a: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556ED60-2E9F-6EE1-D786-08D665B1CF48}"/>
                  </a:ext>
                </a:extLst>
              </p:cNvPr>
              <p:cNvSpPr/>
              <p:nvPr/>
            </p:nvSpPr>
            <p:spPr>
              <a:xfrm>
                <a:off x="137269" y="2051718"/>
                <a:ext cx="288000" cy="288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</p:grpSp>
      </p:grpSp>
      <p:sp>
        <p:nvSpPr>
          <p:cNvPr id="48" name="TextBox 47">
            <a:hlinkClick r:id="rId13"/>
            <a:extLst>
              <a:ext uri="{FF2B5EF4-FFF2-40B4-BE49-F238E27FC236}">
                <a16:creationId xmlns:a16="http://schemas.microsoft.com/office/drawing/2014/main" id="{4B9673AF-FCC1-2DB3-00C8-C7AA86A2EBB3}"/>
              </a:ext>
            </a:extLst>
          </p:cNvPr>
          <p:cNvSpPr txBox="1"/>
          <p:nvPr/>
        </p:nvSpPr>
        <p:spPr>
          <a:xfrm>
            <a:off x="9849651" y="113965"/>
            <a:ext cx="163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948CB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GB" sz="2400" dirty="0">
              <a:solidFill>
                <a:srgbClr val="0948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236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386140" y="60704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AC5649A3-F70D-71FC-9DFE-4D7161E0D041}"/>
              </a:ext>
            </a:extLst>
          </p:cNvPr>
          <p:cNvSpPr/>
          <p:nvPr/>
        </p:nvSpPr>
        <p:spPr>
          <a:xfrm>
            <a:off x="7921216" y="2000852"/>
            <a:ext cx="1991208" cy="386627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E347AA4-70B3-43A2-A10D-05D9C5E3E53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DATA COLLECTION – WEB SCRAPING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2F0F65-E251-D62A-9DD4-270A10D7B157}"/>
              </a:ext>
            </a:extLst>
          </p:cNvPr>
          <p:cNvSpPr txBox="1"/>
          <p:nvPr/>
        </p:nvSpPr>
        <p:spPr>
          <a:xfrm>
            <a:off x="206169" y="1342500"/>
            <a:ext cx="57098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Web scraping to collect Falcon 9 historical launch records from a Wikipedia page titled List of Falcon 9 and Falcon Heavy launches.</a:t>
            </a:r>
            <a:endParaRPr lang="en-US" sz="16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07163FC-C223-B66B-2EB7-FE5A9E97FBF5}"/>
              </a:ext>
            </a:extLst>
          </p:cNvPr>
          <p:cNvGrpSpPr/>
          <p:nvPr/>
        </p:nvGrpSpPr>
        <p:grpSpPr>
          <a:xfrm>
            <a:off x="5916030" y="862533"/>
            <a:ext cx="5856554" cy="920721"/>
            <a:chOff x="5916030" y="862533"/>
            <a:chExt cx="5856554" cy="920721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B7DC11A-ED6D-3A2E-B634-46C56F0599FF}"/>
                </a:ext>
              </a:extLst>
            </p:cNvPr>
            <p:cNvGrpSpPr/>
            <p:nvPr/>
          </p:nvGrpSpPr>
          <p:grpSpPr>
            <a:xfrm>
              <a:off x="6168008" y="980728"/>
              <a:ext cx="5604576" cy="802526"/>
              <a:chOff x="6192442" y="859995"/>
              <a:chExt cx="5952229" cy="846406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3C46DF57-28BF-8E58-E577-D96D93CF41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419"/>
              <a:stretch/>
            </p:blipFill>
            <p:spPr>
              <a:xfrm>
                <a:off x="6192442" y="859995"/>
                <a:ext cx="5952229" cy="319265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reflection blurRad="12700" stA="38000" endPos="28000" dist="5000" dir="5400000" sy="-100000" algn="bl" rotWithShape="0"/>
              </a:effectLst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0A3F299B-83E5-50EE-5ADB-691C8A865F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68986" y="1153391"/>
                <a:ext cx="2993092" cy="553010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reflection blurRad="12700" stA="38000" endPos="28000" dist="5000" dir="5400000" sy="-100000" algn="bl" rotWithShape="0"/>
              </a:effectLst>
            </p:spPr>
          </p:pic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60594D5-E3A8-F3AA-D43C-EDCFB321D6C1}"/>
                </a:ext>
              </a:extLst>
            </p:cNvPr>
            <p:cNvSpPr/>
            <p:nvPr/>
          </p:nvSpPr>
          <p:spPr>
            <a:xfrm>
              <a:off x="5916030" y="862533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7EE0E34-3AF7-B265-D5F8-FD846811A864}"/>
              </a:ext>
            </a:extLst>
          </p:cNvPr>
          <p:cNvGrpSpPr/>
          <p:nvPr/>
        </p:nvGrpSpPr>
        <p:grpSpPr>
          <a:xfrm>
            <a:off x="8013015" y="2055091"/>
            <a:ext cx="1849112" cy="310813"/>
            <a:chOff x="7926045" y="1949064"/>
            <a:chExt cx="1963813" cy="32780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95637AD-F58D-BC6A-520E-4387F3127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26045" y="1949064"/>
              <a:ext cx="1963813" cy="1439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D19F443-0843-F388-A4EA-F7E630A05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957719" y="2109861"/>
              <a:ext cx="1900465" cy="16701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557BB2AD-0AF8-BB18-2CB3-1D3C65669296}"/>
              </a:ext>
            </a:extLst>
          </p:cNvPr>
          <p:cNvSpPr/>
          <p:nvPr/>
        </p:nvSpPr>
        <p:spPr>
          <a:xfrm>
            <a:off x="7777216" y="1856852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5881056-C4EF-915F-BE55-1627D2CAAB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8098" y="2635280"/>
            <a:ext cx="5319589" cy="12449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3DFA2174-9F1A-9EA2-8467-1DE10133D018}"/>
              </a:ext>
            </a:extLst>
          </p:cNvPr>
          <p:cNvSpPr/>
          <p:nvPr/>
        </p:nvSpPr>
        <p:spPr>
          <a:xfrm>
            <a:off x="6182508" y="2490951"/>
            <a:ext cx="271179" cy="27306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BA9F469-1357-CD9E-83F3-4C43F1E2E6E4}"/>
              </a:ext>
            </a:extLst>
          </p:cNvPr>
          <p:cNvGrpSpPr/>
          <p:nvPr/>
        </p:nvGrpSpPr>
        <p:grpSpPr>
          <a:xfrm>
            <a:off x="7098509" y="3981008"/>
            <a:ext cx="3575653" cy="2361807"/>
            <a:chOff x="7200949" y="4000329"/>
            <a:chExt cx="3575653" cy="2361807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3B5F5BB7-B5AA-93E2-98BB-9A1583C70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336539" y="4145206"/>
              <a:ext cx="3440063" cy="2216930"/>
            </a:xfrm>
            <a:prstGeom prst="roundRect">
              <a:avLst>
                <a:gd name="adj" fmla="val 5730"/>
              </a:avLst>
            </a:prstGeom>
            <a:solidFill>
              <a:srgbClr val="FFFFFF">
                <a:shade val="85000"/>
              </a:srgbClr>
            </a:solidFill>
            <a:ln w="28575">
              <a:solidFill>
                <a:schemeClr val="accent1"/>
              </a:solidFill>
            </a:ln>
            <a:effectLst>
              <a:reflection blurRad="12700" stA="38000" endPos="0" dist="5000" dir="5400000" sy="-100000" algn="bl" rotWithShape="0"/>
            </a:effectLst>
          </p:spPr>
        </p:pic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65959FC-32A4-72F5-4089-7CA4104C6B79}"/>
                </a:ext>
              </a:extLst>
            </p:cNvPr>
            <p:cNvSpPr/>
            <p:nvPr/>
          </p:nvSpPr>
          <p:spPr>
            <a:xfrm>
              <a:off x="7200949" y="4000329"/>
              <a:ext cx="271179" cy="273069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2603A22-A3EC-493A-D391-91979439E4A5}"/>
              </a:ext>
            </a:extLst>
          </p:cNvPr>
          <p:cNvGrpSpPr/>
          <p:nvPr/>
        </p:nvGrpSpPr>
        <p:grpSpPr>
          <a:xfrm>
            <a:off x="7990438" y="6453336"/>
            <a:ext cx="1791794" cy="351360"/>
            <a:chOff x="8120630" y="6390008"/>
            <a:chExt cx="1791794" cy="351360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E05239B-7690-FA88-8E69-B67E4C4F96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301903" y="6528412"/>
              <a:ext cx="1539839" cy="212956"/>
            </a:xfrm>
            <a:prstGeom prst="rect">
              <a:avLst/>
            </a:prstGeom>
          </p:spPr>
        </p:pic>
        <p:sp>
          <p:nvSpPr>
            <p:cNvPr id="26" name="Rectangle: Rounded Corners 80">
              <a:extLst>
                <a:ext uri="{FF2B5EF4-FFF2-40B4-BE49-F238E27FC236}">
                  <a16:creationId xmlns:a16="http://schemas.microsoft.com/office/drawing/2014/main" id="{E8378036-4D39-A942-2ABE-F19517E83A35}"/>
                </a:ext>
              </a:extLst>
            </p:cNvPr>
            <p:cNvSpPr/>
            <p:nvPr/>
          </p:nvSpPr>
          <p:spPr>
            <a:xfrm rot="10800000" flipV="1">
              <a:off x="8256240" y="6527288"/>
              <a:ext cx="1656184" cy="212956"/>
            </a:xfrm>
            <a:prstGeom prst="roundRect">
              <a:avLst>
                <a:gd name="adj" fmla="val 9723"/>
              </a:avLst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F34CD47-0D07-B82F-9C65-23B5154F7F2F}"/>
                </a:ext>
              </a:extLst>
            </p:cNvPr>
            <p:cNvSpPr/>
            <p:nvPr/>
          </p:nvSpPr>
          <p:spPr>
            <a:xfrm>
              <a:off x="8120630" y="6390008"/>
              <a:ext cx="271179" cy="2730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F9C860-BC57-1C62-2FFA-EBE0EE39C057}"/>
              </a:ext>
            </a:extLst>
          </p:cNvPr>
          <p:cNvGrpSpPr/>
          <p:nvPr/>
        </p:nvGrpSpPr>
        <p:grpSpPr>
          <a:xfrm>
            <a:off x="98387" y="2051718"/>
            <a:ext cx="5416362" cy="664572"/>
            <a:chOff x="137269" y="2051718"/>
            <a:chExt cx="5694211" cy="664572"/>
          </a:xfrm>
        </p:grpSpPr>
        <p:sp>
          <p:nvSpPr>
            <p:cNvPr id="29" name="Rectangle: Rounded Corners 97">
              <a:extLst>
                <a:ext uri="{FF2B5EF4-FFF2-40B4-BE49-F238E27FC236}">
                  <a16:creationId xmlns:a16="http://schemas.microsoft.com/office/drawing/2014/main" id="{B56A2118-14BC-8927-8987-4C42F78768D3}"/>
                </a:ext>
              </a:extLst>
            </p:cNvPr>
            <p:cNvSpPr/>
            <p:nvPr/>
          </p:nvSpPr>
          <p:spPr>
            <a:xfrm>
              <a:off x="281268" y="2198973"/>
              <a:ext cx="5550212" cy="517317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Request the HTML page from the static URL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Assign the response to an object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CFAFDA5-CC7B-A271-5174-29310E5EE1F1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1CB61FC-1788-3645-D935-56DC955206F8}"/>
              </a:ext>
            </a:extLst>
          </p:cNvPr>
          <p:cNvGrpSpPr/>
          <p:nvPr/>
        </p:nvGrpSpPr>
        <p:grpSpPr>
          <a:xfrm>
            <a:off x="98387" y="2952032"/>
            <a:ext cx="5423684" cy="664574"/>
            <a:chOff x="137269" y="2051718"/>
            <a:chExt cx="5423684" cy="664574"/>
          </a:xfrm>
        </p:grpSpPr>
        <p:sp>
          <p:nvSpPr>
            <p:cNvPr id="32" name="Rectangle: Rounded Corners 95">
              <a:extLst>
                <a:ext uri="{FF2B5EF4-FFF2-40B4-BE49-F238E27FC236}">
                  <a16:creationId xmlns:a16="http://schemas.microsoft.com/office/drawing/2014/main" id="{76FE330C-3E07-AEEF-BDEF-A86AD14BEA1C}"/>
                </a:ext>
              </a:extLst>
            </p:cNvPr>
            <p:cNvSpPr/>
            <p:nvPr/>
          </p:nvSpPr>
          <p:spPr>
            <a:xfrm>
              <a:off x="281268" y="2198974"/>
              <a:ext cx="5279685" cy="517318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Create a BeautifulSoup object from the HTML response object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Find all tables within the HTML page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2566684-D6F3-9BE9-DB6D-1FB405D04F16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57079D3-14D5-F196-B4BA-5FE35401B837}"/>
              </a:ext>
            </a:extLst>
          </p:cNvPr>
          <p:cNvGrpSpPr/>
          <p:nvPr/>
        </p:nvGrpSpPr>
        <p:grpSpPr>
          <a:xfrm>
            <a:off x="98387" y="4752664"/>
            <a:ext cx="5423684" cy="885920"/>
            <a:chOff x="137269" y="2051718"/>
            <a:chExt cx="5423684" cy="885920"/>
          </a:xfrm>
        </p:grpSpPr>
        <p:sp>
          <p:nvSpPr>
            <p:cNvPr id="35" name="Rectangle: Rounded Corners 93">
              <a:extLst>
                <a:ext uri="{FF2B5EF4-FFF2-40B4-BE49-F238E27FC236}">
                  <a16:creationId xmlns:a16="http://schemas.microsoft.com/office/drawing/2014/main" id="{24DBE59E-632F-0435-25E4-69C58DDBFF71}"/>
                </a:ext>
              </a:extLst>
            </p:cNvPr>
            <p:cNvSpPr/>
            <p:nvPr/>
          </p:nvSpPr>
          <p:spPr>
            <a:xfrm>
              <a:off x="281268" y="2198974"/>
              <a:ext cx="5279685" cy="738664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Use the column names as keys in a dictionary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Use custom functions and logic to parse all launch tables (see Appendix) to fill the dictionary values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DBBF8FA-4EAC-2855-410A-469295C56C4C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6CAE979-E77E-FFCA-A4F4-ED28EB5FF552}"/>
              </a:ext>
            </a:extLst>
          </p:cNvPr>
          <p:cNvGrpSpPr/>
          <p:nvPr/>
        </p:nvGrpSpPr>
        <p:grpSpPr>
          <a:xfrm>
            <a:off x="98387" y="5874326"/>
            <a:ext cx="5423684" cy="507002"/>
            <a:chOff x="137269" y="2051718"/>
            <a:chExt cx="5423684" cy="507002"/>
          </a:xfrm>
        </p:grpSpPr>
        <p:sp>
          <p:nvSpPr>
            <p:cNvPr id="38" name="Rectangle: Rounded Corners 91">
              <a:extLst>
                <a:ext uri="{FF2B5EF4-FFF2-40B4-BE49-F238E27FC236}">
                  <a16:creationId xmlns:a16="http://schemas.microsoft.com/office/drawing/2014/main" id="{357EA179-42E8-68E8-7318-643E7FA02119}"/>
                </a:ext>
              </a:extLst>
            </p:cNvPr>
            <p:cNvSpPr/>
            <p:nvPr/>
          </p:nvSpPr>
          <p:spPr>
            <a:xfrm>
              <a:off x="281268" y="2198974"/>
              <a:ext cx="5279685" cy="359746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Convert the dictionary to a Pandas DataFrame ready for export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075206A-C3BB-0480-3FE1-0BAAAB9408BC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7A56DA8-7584-D510-4D0C-A1B1C1CB98C9}"/>
              </a:ext>
            </a:extLst>
          </p:cNvPr>
          <p:cNvGrpSpPr/>
          <p:nvPr/>
        </p:nvGrpSpPr>
        <p:grpSpPr>
          <a:xfrm>
            <a:off x="98387" y="3852348"/>
            <a:ext cx="5423684" cy="664574"/>
            <a:chOff x="137269" y="2051718"/>
            <a:chExt cx="5423684" cy="664574"/>
          </a:xfrm>
        </p:grpSpPr>
        <p:sp>
          <p:nvSpPr>
            <p:cNvPr id="41" name="Rectangle: Rounded Corners 100">
              <a:extLst>
                <a:ext uri="{FF2B5EF4-FFF2-40B4-BE49-F238E27FC236}">
                  <a16:creationId xmlns:a16="http://schemas.microsoft.com/office/drawing/2014/main" id="{A629E343-8B4C-A3B4-B6F4-5F29FAC1C1D8}"/>
                </a:ext>
              </a:extLst>
            </p:cNvPr>
            <p:cNvSpPr/>
            <p:nvPr/>
          </p:nvSpPr>
          <p:spPr>
            <a:xfrm>
              <a:off x="281268" y="2198974"/>
              <a:ext cx="5279685" cy="517318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Collect all column header names from the tables found within the HTML page</a:t>
              </a: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1C5745B-1AA9-220E-C0DF-93DC9F2A2A38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3</a:t>
              </a:r>
            </a:p>
          </p:txBody>
        </p:sp>
      </p:grpSp>
      <p:sp>
        <p:nvSpPr>
          <p:cNvPr id="44" name="Rectangle: Rounded Corners 61">
            <a:extLst>
              <a:ext uri="{FF2B5EF4-FFF2-40B4-BE49-F238E27FC236}">
                <a16:creationId xmlns:a16="http://schemas.microsoft.com/office/drawing/2014/main" id="{58A15753-026A-D4D5-78A4-3D3557F64397}"/>
              </a:ext>
            </a:extLst>
          </p:cNvPr>
          <p:cNvSpPr/>
          <p:nvPr/>
        </p:nvSpPr>
        <p:spPr>
          <a:xfrm>
            <a:off x="6095999" y="1006105"/>
            <a:ext cx="5709861" cy="818322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>
              <a:solidFill>
                <a:schemeClr val="tx1"/>
              </a:solidFill>
            </a:endParaRPr>
          </a:p>
        </p:txBody>
      </p:sp>
      <p:sp>
        <p:nvSpPr>
          <p:cNvPr id="45" name="TextBox 44">
            <a:hlinkClick r:id="rId10"/>
            <a:extLst>
              <a:ext uri="{FF2B5EF4-FFF2-40B4-BE49-F238E27FC236}">
                <a16:creationId xmlns:a16="http://schemas.microsoft.com/office/drawing/2014/main" id="{DE029370-F941-4D88-FA1E-C92C6F12AAFC}"/>
              </a:ext>
            </a:extLst>
          </p:cNvPr>
          <p:cNvSpPr txBox="1"/>
          <p:nvPr/>
        </p:nvSpPr>
        <p:spPr>
          <a:xfrm>
            <a:off x="10282426" y="373408"/>
            <a:ext cx="163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948CB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GB" sz="2400" dirty="0">
              <a:solidFill>
                <a:srgbClr val="0948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9C8CD3-7111-252F-B9F8-2E676DC48AA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DATA MANIPULATION/WRANGLING – PANDAS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21D5E-2142-7CC6-7E52-65C121A5EDE7}"/>
              </a:ext>
            </a:extLst>
          </p:cNvPr>
          <p:cNvSpPr txBox="1">
            <a:spLocks/>
          </p:cNvSpPr>
          <p:nvPr/>
        </p:nvSpPr>
        <p:spPr>
          <a:xfrm>
            <a:off x="404813" y="1447801"/>
            <a:ext cx="6339259" cy="1765176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Font typeface="Arial" panose="020B0604020202020204" pitchFamily="34" charset="0"/>
              <a:buNone/>
            </a:pPr>
            <a:r>
              <a:rPr lang="en-GB" sz="1600" dirty="0"/>
              <a:t>Context:</a:t>
            </a:r>
          </a:p>
          <a:p>
            <a:pPr marL="342900" indent="-342900"/>
            <a:r>
              <a:rPr lang="en-GB" sz="1400" dirty="0"/>
              <a:t>The SpaceX dataset contains several Space X  launch facilities, and each location is in the </a:t>
            </a:r>
            <a:r>
              <a:rPr lang="en-GB" sz="1400" dirty="0" err="1">
                <a:latin typeface="Consolas" panose="020B0609020204030204" pitchFamily="49" charset="0"/>
              </a:rPr>
              <a:t>LaunchSite</a:t>
            </a:r>
            <a:r>
              <a:rPr lang="en-GB" sz="1400" dirty="0"/>
              <a:t> column.</a:t>
            </a:r>
          </a:p>
          <a:p>
            <a:pPr marL="342900" indent="-342900"/>
            <a:r>
              <a:rPr lang="en-GB" sz="1400" dirty="0"/>
              <a:t>Each launch aims to a dedicated orbit, and some of the common orbit types are shown in the figure below. The orbit type is in the </a:t>
            </a:r>
            <a:r>
              <a:rPr lang="en-GB" sz="1400" dirty="0">
                <a:latin typeface="Consolas" panose="020B0609020204030204" pitchFamily="49" charset="0"/>
              </a:rPr>
              <a:t>Orbit</a:t>
            </a:r>
            <a:r>
              <a:rPr lang="en-GB" sz="1400" dirty="0"/>
              <a:t> column.</a:t>
            </a:r>
          </a:p>
          <a:p>
            <a:pPr marL="342900" indent="-342900"/>
            <a:endParaRPr lang="en-GB" sz="1400" dirty="0"/>
          </a:p>
          <a:p>
            <a:pPr marL="342900" indent="-342900"/>
            <a:endParaRPr lang="en-GB" sz="1400" dirty="0"/>
          </a:p>
          <a:p>
            <a:pPr marL="342900" indent="-342900"/>
            <a:endParaRPr lang="en-GB" sz="1400" dirty="0"/>
          </a:p>
          <a:p>
            <a:pPr marL="342900" indent="-342900"/>
            <a:endParaRPr lang="en-GB" sz="1400" dirty="0"/>
          </a:p>
          <a:p>
            <a:pPr marL="342900" indent="-342900"/>
            <a:endParaRPr lang="en-GB" sz="1400" dirty="0"/>
          </a:p>
          <a:p>
            <a:pPr marL="342900" indent="-342900"/>
            <a:endParaRPr lang="en-GB" sz="1400" dirty="0"/>
          </a:p>
          <a:p>
            <a:pPr marL="342900" indent="-342900"/>
            <a:endParaRPr lang="en-GB" sz="1400" dirty="0"/>
          </a:p>
          <a:p>
            <a:pPr lvl="1" indent="0">
              <a:buFont typeface="Arial" panose="020B0604020202020204" pitchFamily="34" charset="0"/>
              <a:buNone/>
            </a:pPr>
            <a:r>
              <a:rPr lang="en-GB" sz="1600" dirty="0"/>
              <a:t>Initial Data Exploration:</a:t>
            </a:r>
          </a:p>
          <a:p>
            <a:pPr marL="342900" indent="-342900"/>
            <a:r>
              <a:rPr lang="en-GB" sz="1400" dirty="0"/>
              <a:t>Using the </a:t>
            </a:r>
            <a:r>
              <a:rPr lang="en-GB" sz="1400" dirty="0">
                <a:latin typeface="Consolas" panose="020B0609020204030204" pitchFamily="49" charset="0"/>
              </a:rPr>
              <a:t>.</a:t>
            </a:r>
            <a:r>
              <a:rPr lang="en-GB" sz="1400" dirty="0" err="1">
                <a:latin typeface="Consolas" panose="020B0609020204030204" pitchFamily="49" charset="0"/>
              </a:rPr>
              <a:t>value_counts</a:t>
            </a:r>
            <a:r>
              <a:rPr lang="en-GB" sz="1400" dirty="0">
                <a:latin typeface="Consolas" panose="020B0609020204030204" pitchFamily="49" charset="0"/>
              </a:rPr>
              <a:t>()</a:t>
            </a:r>
            <a:r>
              <a:rPr lang="en-GB" sz="1400" dirty="0"/>
              <a:t> method to determine the following:</a:t>
            </a:r>
          </a:p>
          <a:p>
            <a:pPr marL="520700" lvl="1" indent="-342900">
              <a:buFont typeface="+mj-lt"/>
              <a:buAutoNum type="arabicPeriod"/>
            </a:pPr>
            <a:r>
              <a:rPr lang="en-GB" sz="1200" dirty="0"/>
              <a:t>Number of launches on each site</a:t>
            </a:r>
          </a:p>
          <a:p>
            <a:pPr marL="520700" lvl="1" indent="-342900">
              <a:buFont typeface="+mj-lt"/>
              <a:buAutoNum type="arabicPeriod"/>
            </a:pPr>
            <a:r>
              <a:rPr lang="en-GB" sz="1200" dirty="0"/>
              <a:t>Number and occurrence of each orbit</a:t>
            </a:r>
          </a:p>
          <a:p>
            <a:pPr marL="520700" lvl="1" indent="-342900">
              <a:buFont typeface="+mj-lt"/>
              <a:buAutoNum type="arabicPeriod"/>
            </a:pPr>
            <a:r>
              <a:rPr lang="en-GB" sz="1200" dirty="0"/>
              <a:t>Number and occurrence of landing outcome per orbit type</a:t>
            </a:r>
          </a:p>
          <a:p>
            <a:pPr marL="342900" indent="-342900"/>
            <a:endParaRPr lang="en-GB" sz="1200" dirty="0"/>
          </a:p>
          <a:p>
            <a:pPr marL="342900" indent="-342900"/>
            <a:endParaRPr lang="en-GB" sz="1200" dirty="0"/>
          </a:p>
          <a:p>
            <a:pPr marL="342900" indent="-342900"/>
            <a:endParaRPr lang="en-GB" sz="1200" dirty="0"/>
          </a:p>
          <a:p>
            <a:pPr marL="342900" indent="-342900"/>
            <a:endParaRPr lang="en-GB" sz="1200" dirty="0"/>
          </a:p>
          <a:p>
            <a:pPr marL="342900" indent="-342900"/>
            <a:endParaRPr lang="en-GB" sz="1200" dirty="0"/>
          </a:p>
          <a:p>
            <a:pPr marL="342900" indent="-342900"/>
            <a:endParaRPr lang="en-GB" sz="1200" dirty="0"/>
          </a:p>
          <a:p>
            <a:pPr marL="342900" indent="-342900"/>
            <a:endParaRPr lang="en-GB" sz="1200" dirty="0"/>
          </a:p>
          <a:p>
            <a:pPr lvl="2" indent="0">
              <a:buFont typeface="Arial" panose="020B0604020202020204" pitchFamily="34" charset="0"/>
              <a:buNone/>
            </a:pPr>
            <a:endParaRPr lang="en-GB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6EE2E9-B4E8-3477-CE9B-C91B4EEE91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29" t="12200" r="13202" b="4851"/>
          <a:stretch/>
        </p:blipFill>
        <p:spPr>
          <a:xfrm>
            <a:off x="770011" y="2985406"/>
            <a:ext cx="2480184" cy="176517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3175" cap="sq">
            <a:solidFill>
              <a:srgbClr val="0948CB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DE039B-0403-99A5-4864-396D2E645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1807" y="349758"/>
            <a:ext cx="3010736" cy="12367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6FE81A-876D-7DA1-A252-5FE0AFDF4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6069" y="1790816"/>
            <a:ext cx="2822211" cy="25904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741467-51E9-E97F-9D78-2F1626173B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1807" y="4585609"/>
            <a:ext cx="3010737" cy="19736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1DC6C732-AB3E-459F-0A37-CF83B058F75E}"/>
              </a:ext>
            </a:extLst>
          </p:cNvPr>
          <p:cNvSpPr/>
          <p:nvPr/>
        </p:nvSpPr>
        <p:spPr>
          <a:xfrm>
            <a:off x="7824192" y="188640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1D9CE9A-0135-AA69-1353-654FA3455A89}"/>
              </a:ext>
            </a:extLst>
          </p:cNvPr>
          <p:cNvSpPr/>
          <p:nvPr/>
        </p:nvSpPr>
        <p:spPr>
          <a:xfrm>
            <a:off x="7918454" y="1622215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CF1BDED-00DB-53EA-6692-548E29816F4D}"/>
              </a:ext>
            </a:extLst>
          </p:cNvPr>
          <p:cNvSpPr/>
          <p:nvPr/>
        </p:nvSpPr>
        <p:spPr>
          <a:xfrm>
            <a:off x="7824192" y="4432455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4" name="TextBox 13">
            <a:hlinkClick r:id="rId7"/>
            <a:extLst>
              <a:ext uri="{FF2B5EF4-FFF2-40B4-BE49-F238E27FC236}">
                <a16:creationId xmlns:a16="http://schemas.microsoft.com/office/drawing/2014/main" id="{4A59B16D-14E8-9398-9B52-155C0DB02189}"/>
              </a:ext>
            </a:extLst>
          </p:cNvPr>
          <p:cNvSpPr txBox="1"/>
          <p:nvPr/>
        </p:nvSpPr>
        <p:spPr>
          <a:xfrm>
            <a:off x="6283891" y="557920"/>
            <a:ext cx="163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948CB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GB" sz="2400" dirty="0">
              <a:solidFill>
                <a:srgbClr val="0948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36216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559</TotalTime>
  <Words>3784</Words>
  <Application>Microsoft Macintosh PowerPoint</Application>
  <PresentationFormat>Widescreen</PresentationFormat>
  <Paragraphs>501</Paragraphs>
  <Slides>48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Abadi</vt:lpstr>
      <vt:lpstr>Arial</vt:lpstr>
      <vt:lpstr>Calibri</vt:lpstr>
      <vt:lpstr>Cambria Math</vt:lpstr>
      <vt:lpstr>Consolas</vt:lpstr>
      <vt:lpstr>IBM Plex Mono SemiBold</vt:lpstr>
      <vt:lpstr>Ubuntu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Sarah Chitaha</cp:lastModifiedBy>
  <cp:revision>212</cp:revision>
  <dcterms:created xsi:type="dcterms:W3CDTF">2021-04-29T18:58:34Z</dcterms:created>
  <dcterms:modified xsi:type="dcterms:W3CDTF">2024-01-05T05:16:51Z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